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759" r:id="rId2"/>
    <p:sldId id="760" r:id="rId3"/>
    <p:sldId id="762" r:id="rId4"/>
    <p:sldId id="761" r:id="rId5"/>
    <p:sldId id="764" r:id="rId6"/>
    <p:sldId id="763" r:id="rId7"/>
    <p:sldId id="765" r:id="rId8"/>
    <p:sldId id="766" r:id="rId9"/>
    <p:sldId id="767" r:id="rId10"/>
    <p:sldId id="768" r:id="rId11"/>
    <p:sldId id="769" r:id="rId12"/>
    <p:sldId id="381" r:id="rId13"/>
    <p:sldId id="657" r:id="rId14"/>
    <p:sldId id="727" r:id="rId15"/>
    <p:sldId id="722" r:id="rId16"/>
    <p:sldId id="731" r:id="rId17"/>
    <p:sldId id="744" r:id="rId18"/>
    <p:sldId id="743" r:id="rId19"/>
    <p:sldId id="735" r:id="rId20"/>
    <p:sldId id="748" r:id="rId21"/>
    <p:sldId id="737" r:id="rId22"/>
    <p:sldId id="747" r:id="rId23"/>
    <p:sldId id="736" r:id="rId24"/>
    <p:sldId id="702" r:id="rId25"/>
    <p:sldId id="728" r:id="rId26"/>
    <p:sldId id="729" r:id="rId27"/>
    <p:sldId id="730" r:id="rId28"/>
    <p:sldId id="738" r:id="rId29"/>
    <p:sldId id="739" r:id="rId30"/>
    <p:sldId id="741" r:id="rId31"/>
    <p:sldId id="740" r:id="rId32"/>
    <p:sldId id="742" r:id="rId33"/>
    <p:sldId id="745" r:id="rId34"/>
    <p:sldId id="754" r:id="rId35"/>
    <p:sldId id="751" r:id="rId36"/>
    <p:sldId id="752" r:id="rId37"/>
    <p:sldId id="746" r:id="rId38"/>
    <p:sldId id="750" r:id="rId39"/>
    <p:sldId id="753" r:id="rId40"/>
    <p:sldId id="749" r:id="rId41"/>
    <p:sldId id="755" r:id="rId42"/>
    <p:sldId id="756" r:id="rId43"/>
    <p:sldId id="757" r:id="rId44"/>
    <p:sldId id="726" r:id="rId45"/>
    <p:sldId id="758" r:id="rId46"/>
    <p:sldId id="724" r:id="rId47"/>
    <p:sldId id="725" r:id="rId48"/>
    <p:sldId id="720" r:id="rId4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3"/>
    <a:srgbClr val="A20815"/>
    <a:srgbClr val="9BFFFF"/>
    <a:srgbClr val="DEEBF7"/>
    <a:srgbClr val="E2F0D9"/>
    <a:srgbClr val="E87722"/>
    <a:srgbClr val="B31B1B"/>
    <a:srgbClr val="000000"/>
    <a:srgbClr val="CF4520"/>
    <a:srgbClr val="F47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2F94C-6C00-44E1-B953-C14E01C26AF4}" v="49" dt="2020-11-14T07:28:55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1" autoAdjust="0"/>
    <p:restoredTop sz="93288" autoAdjust="0"/>
  </p:normalViewPr>
  <p:slideViewPr>
    <p:cSldViewPr snapToGrid="0" snapToObjects="1">
      <p:cViewPr varScale="1">
        <p:scale>
          <a:sx n="121" d="100"/>
          <a:sy n="121" d="100"/>
        </p:scale>
        <p:origin x="1614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2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jad Abedian" userId="d2638ef8-0255-4060-ae8e-2cfe00e209d6" providerId="ADAL" clId="{5942F94C-6C00-44E1-B953-C14E01C26AF4}"/>
    <pc:docChg chg="undo custSel addSld delSld modSld sldOrd modMainMaster">
      <pc:chgData name="Sajjad Abedian" userId="d2638ef8-0255-4060-ae8e-2cfe00e209d6" providerId="ADAL" clId="{5942F94C-6C00-44E1-B953-C14E01C26AF4}" dt="2020-11-14T07:30:53.092" v="708" actId="20577"/>
      <pc:docMkLst>
        <pc:docMk/>
      </pc:docMkLst>
      <pc:sldChg chg="add del ord">
        <pc:chgData name="Sajjad Abedian" userId="d2638ef8-0255-4060-ae8e-2cfe00e209d6" providerId="ADAL" clId="{5942F94C-6C00-44E1-B953-C14E01C26AF4}" dt="2020-11-14T07:02:10.852" v="10" actId="2696"/>
        <pc:sldMkLst>
          <pc:docMk/>
          <pc:sldMk cId="2240317623" sldId="358"/>
        </pc:sldMkLst>
      </pc:sldChg>
      <pc:sldChg chg="add del">
        <pc:chgData name="Sajjad Abedian" userId="d2638ef8-0255-4060-ae8e-2cfe00e209d6" providerId="ADAL" clId="{5942F94C-6C00-44E1-B953-C14E01C26AF4}" dt="2020-11-14T07:24:06.617" v="562"/>
        <pc:sldMkLst>
          <pc:docMk/>
          <pc:sldMk cId="276418733" sldId="371"/>
        </pc:sldMkLst>
      </pc:sldChg>
      <pc:sldChg chg="add del ord">
        <pc:chgData name="Sajjad Abedian" userId="d2638ef8-0255-4060-ae8e-2cfe00e209d6" providerId="ADAL" clId="{5942F94C-6C00-44E1-B953-C14E01C26AF4}" dt="2020-11-14T07:00:42.169" v="4" actId="2696"/>
        <pc:sldMkLst>
          <pc:docMk/>
          <pc:sldMk cId="334559110" sldId="759"/>
        </pc:sldMkLst>
      </pc:sldChg>
      <pc:sldChg chg="addSp delSp modSp add ord">
        <pc:chgData name="Sajjad Abedian" userId="d2638ef8-0255-4060-ae8e-2cfe00e209d6" providerId="ADAL" clId="{5942F94C-6C00-44E1-B953-C14E01C26AF4}" dt="2020-11-14T07:28:24.990" v="614" actId="1076"/>
        <pc:sldMkLst>
          <pc:docMk/>
          <pc:sldMk cId="2094103450" sldId="759"/>
        </pc:sldMkLst>
        <pc:spChg chg="mod">
          <ac:chgData name="Sajjad Abedian" userId="d2638ef8-0255-4060-ae8e-2cfe00e209d6" providerId="ADAL" clId="{5942F94C-6C00-44E1-B953-C14E01C26AF4}" dt="2020-11-14T07:05:15.037" v="126" actId="1076"/>
          <ac:spMkLst>
            <pc:docMk/>
            <pc:sldMk cId="2094103450" sldId="759"/>
            <ac:spMk id="2" creationId="{EC92E46E-2059-43C0-8779-C6274991D63D}"/>
          </ac:spMkLst>
        </pc:spChg>
        <pc:spChg chg="del mod">
          <ac:chgData name="Sajjad Abedian" userId="d2638ef8-0255-4060-ae8e-2cfe00e209d6" providerId="ADAL" clId="{5942F94C-6C00-44E1-B953-C14E01C26AF4}" dt="2020-11-14T07:03:55.271" v="51" actId="478"/>
          <ac:spMkLst>
            <pc:docMk/>
            <pc:sldMk cId="2094103450" sldId="759"/>
            <ac:spMk id="3" creationId="{B1660D83-E0F3-4A07-9DE6-9B40ACD278F1}"/>
          </ac:spMkLst>
        </pc:spChg>
        <pc:spChg chg="add mod">
          <ac:chgData name="Sajjad Abedian" userId="d2638ef8-0255-4060-ae8e-2cfe00e209d6" providerId="ADAL" clId="{5942F94C-6C00-44E1-B953-C14E01C26AF4}" dt="2020-11-14T07:05:08.208" v="125" actId="14100"/>
          <ac:spMkLst>
            <pc:docMk/>
            <pc:sldMk cId="2094103450" sldId="759"/>
            <ac:spMk id="4" creationId="{43F157E0-8BD1-411A-98BB-3A257700C01F}"/>
          </ac:spMkLst>
        </pc:spChg>
        <pc:spChg chg="add mod">
          <ac:chgData name="Sajjad Abedian" userId="d2638ef8-0255-4060-ae8e-2cfe00e209d6" providerId="ADAL" clId="{5942F94C-6C00-44E1-B953-C14E01C26AF4}" dt="2020-11-14T07:28:24.990" v="614" actId="1076"/>
          <ac:spMkLst>
            <pc:docMk/>
            <pc:sldMk cId="2094103450" sldId="759"/>
            <ac:spMk id="5" creationId="{E9D621AE-B224-4AE3-9B7F-F0B95467AF3F}"/>
          </ac:spMkLst>
        </pc:spChg>
      </pc:sldChg>
      <pc:sldChg chg="add del">
        <pc:chgData name="Sajjad Abedian" userId="d2638ef8-0255-4060-ae8e-2cfe00e209d6" providerId="ADAL" clId="{5942F94C-6C00-44E1-B953-C14E01C26AF4}" dt="2020-11-14T07:01:25.096" v="8" actId="2696"/>
        <pc:sldMkLst>
          <pc:docMk/>
          <pc:sldMk cId="3249649966" sldId="759"/>
        </pc:sldMkLst>
      </pc:sldChg>
      <pc:sldChg chg="modSp add ord">
        <pc:chgData name="Sajjad Abedian" userId="d2638ef8-0255-4060-ae8e-2cfe00e209d6" providerId="ADAL" clId="{5942F94C-6C00-44E1-B953-C14E01C26AF4}" dt="2020-11-14T07:19:23.317" v="420" actId="947"/>
        <pc:sldMkLst>
          <pc:docMk/>
          <pc:sldMk cId="2600985119" sldId="760"/>
        </pc:sldMkLst>
        <pc:spChg chg="mod">
          <ac:chgData name="Sajjad Abedian" userId="d2638ef8-0255-4060-ae8e-2cfe00e209d6" providerId="ADAL" clId="{5942F94C-6C00-44E1-B953-C14E01C26AF4}" dt="2020-11-14T07:07:35.708" v="156" actId="20577"/>
          <ac:spMkLst>
            <pc:docMk/>
            <pc:sldMk cId="2600985119" sldId="760"/>
            <ac:spMk id="2" creationId="{8062630B-7928-47D4-B0CF-1372A10BF2F0}"/>
          </ac:spMkLst>
        </pc:spChg>
        <pc:spChg chg="mod">
          <ac:chgData name="Sajjad Abedian" userId="d2638ef8-0255-4060-ae8e-2cfe00e209d6" providerId="ADAL" clId="{5942F94C-6C00-44E1-B953-C14E01C26AF4}" dt="2020-11-14T07:19:23.317" v="420" actId="947"/>
          <ac:spMkLst>
            <pc:docMk/>
            <pc:sldMk cId="2600985119" sldId="760"/>
            <ac:spMk id="3" creationId="{0E7BE263-1168-4C02-A2D3-A526A57E3094}"/>
          </ac:spMkLst>
        </pc:spChg>
      </pc:sldChg>
      <pc:sldChg chg="add del">
        <pc:chgData name="Sajjad Abedian" userId="d2638ef8-0255-4060-ae8e-2cfe00e209d6" providerId="ADAL" clId="{5942F94C-6C00-44E1-B953-C14E01C26AF4}" dt="2020-11-14T07:06:12.635" v="146" actId="2696"/>
        <pc:sldMkLst>
          <pc:docMk/>
          <pc:sldMk cId="3659637473" sldId="760"/>
        </pc:sldMkLst>
      </pc:sldChg>
      <pc:sldChg chg="add del">
        <pc:chgData name="Sajjad Abedian" userId="d2638ef8-0255-4060-ae8e-2cfe00e209d6" providerId="ADAL" clId="{5942F94C-6C00-44E1-B953-C14E01C26AF4}" dt="2020-11-14T07:06:11.374" v="145" actId="2696"/>
        <pc:sldMkLst>
          <pc:docMk/>
          <pc:sldMk cId="1132108346" sldId="761"/>
        </pc:sldMkLst>
      </pc:sldChg>
      <pc:sldChg chg="addSp delSp modSp add del">
        <pc:chgData name="Sajjad Abedian" userId="d2638ef8-0255-4060-ae8e-2cfe00e209d6" providerId="ADAL" clId="{5942F94C-6C00-44E1-B953-C14E01C26AF4}" dt="2020-11-14T07:20:57.681" v="469"/>
        <pc:sldMkLst>
          <pc:docMk/>
          <pc:sldMk cId="1852995567" sldId="761"/>
        </pc:sldMkLst>
        <pc:spChg chg="del">
          <ac:chgData name="Sajjad Abedian" userId="d2638ef8-0255-4060-ae8e-2cfe00e209d6" providerId="ADAL" clId="{5942F94C-6C00-44E1-B953-C14E01C26AF4}" dt="2020-11-14T07:20:12.701" v="464" actId="478"/>
          <ac:spMkLst>
            <pc:docMk/>
            <pc:sldMk cId="1852995567" sldId="761"/>
            <ac:spMk id="2" creationId="{2D8995FF-4670-45C3-8E54-D5CB96F569A3}"/>
          </ac:spMkLst>
        </pc:spChg>
        <pc:spChg chg="del">
          <ac:chgData name="Sajjad Abedian" userId="d2638ef8-0255-4060-ae8e-2cfe00e209d6" providerId="ADAL" clId="{5942F94C-6C00-44E1-B953-C14E01C26AF4}" dt="2020-11-14T07:20:11.588" v="463" actId="478"/>
          <ac:spMkLst>
            <pc:docMk/>
            <pc:sldMk cId="1852995567" sldId="761"/>
            <ac:spMk id="3" creationId="{CDBC3588-85E0-4789-A707-B03CB465F844}"/>
          </ac:spMkLst>
        </pc:spChg>
        <pc:spChg chg="add del mod">
          <ac:chgData name="Sajjad Abedian" userId="d2638ef8-0255-4060-ae8e-2cfe00e209d6" providerId="ADAL" clId="{5942F94C-6C00-44E1-B953-C14E01C26AF4}" dt="2020-11-14T07:20:57.681" v="469"/>
          <ac:spMkLst>
            <pc:docMk/>
            <pc:sldMk cId="1852995567" sldId="761"/>
            <ac:spMk id="6" creationId="{0FDEA3F9-B7C1-4EF5-B972-B79EC676FA7F}"/>
          </ac:spMkLst>
        </pc:spChg>
        <pc:spChg chg="add del mod">
          <ac:chgData name="Sajjad Abedian" userId="d2638ef8-0255-4060-ae8e-2cfe00e209d6" providerId="ADAL" clId="{5942F94C-6C00-44E1-B953-C14E01C26AF4}" dt="2020-11-14T07:20:57.681" v="469"/>
          <ac:spMkLst>
            <pc:docMk/>
            <pc:sldMk cId="1852995567" sldId="761"/>
            <ac:spMk id="7" creationId="{0A00F25A-8FC0-46E3-A52A-5037ADB4B8A9}"/>
          </ac:spMkLst>
        </pc:spChg>
        <pc:spChg chg="add del mod">
          <ac:chgData name="Sajjad Abedian" userId="d2638ef8-0255-4060-ae8e-2cfe00e209d6" providerId="ADAL" clId="{5942F94C-6C00-44E1-B953-C14E01C26AF4}" dt="2020-11-14T07:20:57.681" v="469"/>
          <ac:spMkLst>
            <pc:docMk/>
            <pc:sldMk cId="1852995567" sldId="761"/>
            <ac:spMk id="8" creationId="{5479BB56-C7C8-4BEC-82C3-DB831E12B5E7}"/>
          </ac:spMkLst>
        </pc:spChg>
        <pc:graphicFrameChg chg="add del">
          <ac:chgData name="Sajjad Abedian" userId="d2638ef8-0255-4060-ae8e-2cfe00e209d6" providerId="ADAL" clId="{5942F94C-6C00-44E1-B953-C14E01C26AF4}" dt="2020-11-14T07:20:08.846" v="462" actId="478"/>
          <ac:graphicFrameMkLst>
            <pc:docMk/>
            <pc:sldMk cId="1852995567" sldId="761"/>
            <ac:graphicFrameMk id="4" creationId="{2F8CECEB-9EC2-4261-A7AE-5FD0C7E4AC4A}"/>
          </ac:graphicFrameMkLst>
        </pc:graphicFrameChg>
        <pc:graphicFrameChg chg="add">
          <ac:chgData name="Sajjad Abedian" userId="d2638ef8-0255-4060-ae8e-2cfe00e209d6" providerId="ADAL" clId="{5942F94C-6C00-44E1-B953-C14E01C26AF4}" dt="2020-11-14T07:20:16.597" v="465"/>
          <ac:graphicFrameMkLst>
            <pc:docMk/>
            <pc:sldMk cId="1852995567" sldId="761"/>
            <ac:graphicFrameMk id="5" creationId="{09664C3D-DC70-47F3-80B3-FE721281FA0A}"/>
          </ac:graphicFrameMkLst>
        </pc:graphicFrameChg>
      </pc:sldChg>
      <pc:sldChg chg="modSp add ord">
        <pc:chgData name="Sajjad Abedian" userId="d2638ef8-0255-4060-ae8e-2cfe00e209d6" providerId="ADAL" clId="{5942F94C-6C00-44E1-B953-C14E01C26AF4}" dt="2020-11-14T07:29:53.139" v="699" actId="947"/>
        <pc:sldMkLst>
          <pc:docMk/>
          <pc:sldMk cId="246744692" sldId="762"/>
        </pc:sldMkLst>
        <pc:spChg chg="mod">
          <ac:chgData name="Sajjad Abedian" userId="d2638ef8-0255-4060-ae8e-2cfe00e209d6" providerId="ADAL" clId="{5942F94C-6C00-44E1-B953-C14E01C26AF4}" dt="2020-11-14T07:29:53.139" v="699" actId="947"/>
          <ac:spMkLst>
            <pc:docMk/>
            <pc:sldMk cId="246744692" sldId="762"/>
            <ac:spMk id="2" creationId="{80B046F2-90BC-4525-A976-A6DD9D4CF827}"/>
          </ac:spMkLst>
        </pc:spChg>
        <pc:spChg chg="mod">
          <ac:chgData name="Sajjad Abedian" userId="d2638ef8-0255-4060-ae8e-2cfe00e209d6" providerId="ADAL" clId="{5942F94C-6C00-44E1-B953-C14E01C26AF4}" dt="2020-11-14T07:19:54.913" v="460" actId="20577"/>
          <ac:spMkLst>
            <pc:docMk/>
            <pc:sldMk cId="246744692" sldId="762"/>
            <ac:spMk id="3" creationId="{D7855A1B-7D3C-4DBF-A32D-CD5DFFA12497}"/>
          </ac:spMkLst>
        </pc:spChg>
      </pc:sldChg>
      <pc:sldChg chg="addSp delSp modSp add">
        <pc:chgData name="Sajjad Abedian" userId="d2638ef8-0255-4060-ae8e-2cfe00e209d6" providerId="ADAL" clId="{5942F94C-6C00-44E1-B953-C14E01C26AF4}" dt="2020-11-14T07:22:56.265" v="522"/>
        <pc:sldMkLst>
          <pc:docMk/>
          <pc:sldMk cId="564974258" sldId="763"/>
        </pc:sldMkLst>
        <pc:spChg chg="mod">
          <ac:chgData name="Sajjad Abedian" userId="d2638ef8-0255-4060-ae8e-2cfe00e209d6" providerId="ADAL" clId="{5942F94C-6C00-44E1-B953-C14E01C26AF4}" dt="2020-11-14T07:22:42.711" v="520" actId="20577"/>
          <ac:spMkLst>
            <pc:docMk/>
            <pc:sldMk cId="564974258" sldId="763"/>
            <ac:spMk id="2" creationId="{F974D614-6D9F-4E11-B9DA-50F601F9A1E8}"/>
          </ac:spMkLst>
        </pc:spChg>
        <pc:spChg chg="del">
          <ac:chgData name="Sajjad Abedian" userId="d2638ef8-0255-4060-ae8e-2cfe00e209d6" providerId="ADAL" clId="{5942F94C-6C00-44E1-B953-C14E01C26AF4}" dt="2020-11-14T07:22:34.213" v="499" actId="478"/>
          <ac:spMkLst>
            <pc:docMk/>
            <pc:sldMk cId="564974258" sldId="763"/>
            <ac:spMk id="3" creationId="{CB714CD0-2C92-4A6C-9326-688A5E87E1B9}"/>
          </ac:spMkLst>
        </pc:spChg>
        <pc:picChg chg="add">
          <ac:chgData name="Sajjad Abedian" userId="d2638ef8-0255-4060-ae8e-2cfe00e209d6" providerId="ADAL" clId="{5942F94C-6C00-44E1-B953-C14E01C26AF4}" dt="2020-11-14T07:22:35.279" v="500"/>
          <ac:picMkLst>
            <pc:docMk/>
            <pc:sldMk cId="564974258" sldId="763"/>
            <ac:picMk id="4" creationId="{20684AA5-9407-47EB-813A-D9221B774587}"/>
          </ac:picMkLst>
        </pc:picChg>
        <pc:picChg chg="add del">
          <ac:chgData name="Sajjad Abedian" userId="d2638ef8-0255-4060-ae8e-2cfe00e209d6" providerId="ADAL" clId="{5942F94C-6C00-44E1-B953-C14E01C26AF4}" dt="2020-11-14T07:22:56.265" v="522"/>
          <ac:picMkLst>
            <pc:docMk/>
            <pc:sldMk cId="564974258" sldId="763"/>
            <ac:picMk id="5" creationId="{A44EFBA4-E66F-42EC-8694-5893CCAF087B}"/>
          </ac:picMkLst>
        </pc:picChg>
      </pc:sldChg>
      <pc:sldChg chg="modSp add ord">
        <pc:chgData name="Sajjad Abedian" userId="d2638ef8-0255-4060-ae8e-2cfe00e209d6" providerId="ADAL" clId="{5942F94C-6C00-44E1-B953-C14E01C26AF4}" dt="2020-11-14T07:30:08.127" v="700" actId="947"/>
        <pc:sldMkLst>
          <pc:docMk/>
          <pc:sldMk cId="628771440" sldId="764"/>
        </pc:sldMkLst>
        <pc:spChg chg="mod">
          <ac:chgData name="Sajjad Abedian" userId="d2638ef8-0255-4060-ae8e-2cfe00e209d6" providerId="ADAL" clId="{5942F94C-6C00-44E1-B953-C14E01C26AF4}" dt="2020-11-14T07:30:08.127" v="700" actId="947"/>
          <ac:spMkLst>
            <pc:docMk/>
            <pc:sldMk cId="628771440" sldId="764"/>
            <ac:spMk id="2" creationId="{84284ED0-E984-4892-9E3D-FAD8B45EECB9}"/>
          </ac:spMkLst>
        </pc:spChg>
      </pc:sldChg>
      <pc:sldChg chg="addSp delSp modSp add">
        <pc:chgData name="Sajjad Abedian" userId="d2638ef8-0255-4060-ae8e-2cfe00e209d6" providerId="ADAL" clId="{5942F94C-6C00-44E1-B953-C14E01C26AF4}" dt="2020-11-14T07:23:12.745" v="553" actId="20577"/>
        <pc:sldMkLst>
          <pc:docMk/>
          <pc:sldMk cId="337724246" sldId="765"/>
        </pc:sldMkLst>
        <pc:spChg chg="mod">
          <ac:chgData name="Sajjad Abedian" userId="d2638ef8-0255-4060-ae8e-2cfe00e209d6" providerId="ADAL" clId="{5942F94C-6C00-44E1-B953-C14E01C26AF4}" dt="2020-11-14T07:23:12.745" v="553" actId="20577"/>
          <ac:spMkLst>
            <pc:docMk/>
            <pc:sldMk cId="337724246" sldId="765"/>
            <ac:spMk id="2" creationId="{F974D614-6D9F-4E11-B9DA-50F601F9A1E8}"/>
          </ac:spMkLst>
        </pc:spChg>
        <pc:picChg chg="del">
          <ac:chgData name="Sajjad Abedian" userId="d2638ef8-0255-4060-ae8e-2cfe00e209d6" providerId="ADAL" clId="{5942F94C-6C00-44E1-B953-C14E01C26AF4}" dt="2020-11-14T07:23:01.437" v="524" actId="478"/>
          <ac:picMkLst>
            <pc:docMk/>
            <pc:sldMk cId="337724246" sldId="765"/>
            <ac:picMk id="4" creationId="{20684AA5-9407-47EB-813A-D9221B774587}"/>
          </ac:picMkLst>
        </pc:picChg>
        <pc:picChg chg="add">
          <ac:chgData name="Sajjad Abedian" userId="d2638ef8-0255-4060-ae8e-2cfe00e209d6" providerId="ADAL" clId="{5942F94C-6C00-44E1-B953-C14E01C26AF4}" dt="2020-11-14T07:23:05.211" v="525"/>
          <ac:picMkLst>
            <pc:docMk/>
            <pc:sldMk cId="337724246" sldId="765"/>
            <ac:picMk id="5" creationId="{5296BABC-3689-4D24-9C11-77ECCE6D3A15}"/>
          </ac:picMkLst>
        </pc:picChg>
      </pc:sldChg>
      <pc:sldChg chg="addSp delSp add">
        <pc:chgData name="Sajjad Abedian" userId="d2638ef8-0255-4060-ae8e-2cfe00e209d6" providerId="ADAL" clId="{5942F94C-6C00-44E1-B953-C14E01C26AF4}" dt="2020-11-14T07:23:36.922" v="556"/>
        <pc:sldMkLst>
          <pc:docMk/>
          <pc:sldMk cId="1884463426" sldId="766"/>
        </pc:sldMkLst>
        <pc:picChg chg="add">
          <ac:chgData name="Sajjad Abedian" userId="d2638ef8-0255-4060-ae8e-2cfe00e209d6" providerId="ADAL" clId="{5942F94C-6C00-44E1-B953-C14E01C26AF4}" dt="2020-11-14T07:23:36.922" v="556"/>
          <ac:picMkLst>
            <pc:docMk/>
            <pc:sldMk cId="1884463426" sldId="766"/>
            <ac:picMk id="4" creationId="{1D656724-E1DB-47EC-9B7A-913413928CB6}"/>
          </ac:picMkLst>
        </pc:picChg>
        <pc:picChg chg="del">
          <ac:chgData name="Sajjad Abedian" userId="d2638ef8-0255-4060-ae8e-2cfe00e209d6" providerId="ADAL" clId="{5942F94C-6C00-44E1-B953-C14E01C26AF4}" dt="2020-11-14T07:23:35.255" v="555" actId="478"/>
          <ac:picMkLst>
            <pc:docMk/>
            <pc:sldMk cId="1884463426" sldId="766"/>
            <ac:picMk id="5" creationId="{5296BABC-3689-4D24-9C11-77ECCE6D3A15}"/>
          </ac:picMkLst>
        </pc:picChg>
        <pc:picChg chg="add">
          <ac:chgData name="Sajjad Abedian" userId="d2638ef8-0255-4060-ae8e-2cfe00e209d6" providerId="ADAL" clId="{5942F94C-6C00-44E1-B953-C14E01C26AF4}" dt="2020-11-14T07:23:36.922" v="556"/>
          <ac:picMkLst>
            <pc:docMk/>
            <pc:sldMk cId="1884463426" sldId="766"/>
            <ac:picMk id="6" creationId="{13E9567D-B1BA-4B2B-8C58-AB421FDE3286}"/>
          </ac:picMkLst>
        </pc:picChg>
      </pc:sldChg>
      <pc:sldChg chg="addSp delSp modSp add">
        <pc:chgData name="Sajjad Abedian" userId="d2638ef8-0255-4060-ae8e-2cfe00e209d6" providerId="ADAL" clId="{5942F94C-6C00-44E1-B953-C14E01C26AF4}" dt="2020-11-14T07:30:53.092" v="708" actId="20577"/>
        <pc:sldMkLst>
          <pc:docMk/>
          <pc:sldMk cId="1058612849" sldId="767"/>
        </pc:sldMkLst>
        <pc:spChg chg="mod">
          <ac:chgData name="Sajjad Abedian" userId="d2638ef8-0255-4060-ae8e-2cfe00e209d6" providerId="ADAL" clId="{5942F94C-6C00-44E1-B953-C14E01C26AF4}" dt="2020-11-14T07:30:53.092" v="708" actId="20577"/>
          <ac:spMkLst>
            <pc:docMk/>
            <pc:sldMk cId="1058612849" sldId="767"/>
            <ac:spMk id="2" creationId="{EE226F9F-6EE6-4A34-945C-4D8799F2691F}"/>
          </ac:spMkLst>
        </pc:spChg>
        <pc:spChg chg="add del mod">
          <ac:chgData name="Sajjad Abedian" userId="d2638ef8-0255-4060-ae8e-2cfe00e209d6" providerId="ADAL" clId="{5942F94C-6C00-44E1-B953-C14E01C26AF4}" dt="2020-11-14T07:24:37.395" v="566" actId="947"/>
          <ac:spMkLst>
            <pc:docMk/>
            <pc:sldMk cId="1058612849" sldId="767"/>
            <ac:spMk id="3" creationId="{8D43B739-97CD-49CB-9185-77AFBAE58A00}"/>
          </ac:spMkLst>
        </pc:spChg>
      </pc:sldChg>
      <pc:sldChg chg="addSp delSp modSp add">
        <pc:chgData name="Sajjad Abedian" userId="d2638ef8-0255-4060-ae8e-2cfe00e209d6" providerId="ADAL" clId="{5942F94C-6C00-44E1-B953-C14E01C26AF4}" dt="2020-11-14T07:26:19.853" v="613" actId="20577"/>
        <pc:sldMkLst>
          <pc:docMk/>
          <pc:sldMk cId="1787603638" sldId="768"/>
        </pc:sldMkLst>
        <pc:spChg chg="mod">
          <ac:chgData name="Sajjad Abedian" userId="d2638ef8-0255-4060-ae8e-2cfe00e209d6" providerId="ADAL" clId="{5942F94C-6C00-44E1-B953-C14E01C26AF4}" dt="2020-11-14T07:26:19.853" v="613" actId="20577"/>
          <ac:spMkLst>
            <pc:docMk/>
            <pc:sldMk cId="1787603638" sldId="768"/>
            <ac:spMk id="2" creationId="{50A08DDC-4E2E-4748-83D4-3A6330D6E039}"/>
          </ac:spMkLst>
        </pc:spChg>
        <pc:spChg chg="del">
          <ac:chgData name="Sajjad Abedian" userId="d2638ef8-0255-4060-ae8e-2cfe00e209d6" providerId="ADAL" clId="{5942F94C-6C00-44E1-B953-C14E01C26AF4}" dt="2020-11-14T07:26:05.015" v="568" actId="478"/>
          <ac:spMkLst>
            <pc:docMk/>
            <pc:sldMk cId="1787603638" sldId="768"/>
            <ac:spMk id="3" creationId="{77136DBF-3358-425A-91C1-D1F862E322BF}"/>
          </ac:spMkLst>
        </pc:spChg>
        <pc:picChg chg="add">
          <ac:chgData name="Sajjad Abedian" userId="d2638ef8-0255-4060-ae8e-2cfe00e209d6" providerId="ADAL" clId="{5942F94C-6C00-44E1-B953-C14E01C26AF4}" dt="2020-11-14T07:26:05.987" v="569"/>
          <ac:picMkLst>
            <pc:docMk/>
            <pc:sldMk cId="1787603638" sldId="768"/>
            <ac:picMk id="4" creationId="{2003B575-E679-43CB-9E7B-B5364FAB54BF}"/>
          </ac:picMkLst>
        </pc:picChg>
      </pc:sldChg>
      <pc:sldChg chg="add del">
        <pc:chgData name="Sajjad Abedian" userId="d2638ef8-0255-4060-ae8e-2cfe00e209d6" providerId="ADAL" clId="{5942F94C-6C00-44E1-B953-C14E01C26AF4}" dt="2020-11-14T07:28:52.516" v="616" actId="2696"/>
        <pc:sldMkLst>
          <pc:docMk/>
          <pc:sldMk cId="891065069" sldId="769"/>
        </pc:sldMkLst>
      </pc:sldChg>
      <pc:sldChg chg="modSp add ord">
        <pc:chgData name="Sajjad Abedian" userId="d2638ef8-0255-4060-ae8e-2cfe00e209d6" providerId="ADAL" clId="{5942F94C-6C00-44E1-B953-C14E01C26AF4}" dt="2020-11-14T07:30:21.856" v="701" actId="947"/>
        <pc:sldMkLst>
          <pc:docMk/>
          <pc:sldMk cId="2448569026" sldId="769"/>
        </pc:sldMkLst>
        <pc:spChg chg="mod">
          <ac:chgData name="Sajjad Abedian" userId="d2638ef8-0255-4060-ae8e-2cfe00e209d6" providerId="ADAL" clId="{5942F94C-6C00-44E1-B953-C14E01C26AF4}" dt="2020-11-14T07:30:21.856" v="701" actId="947"/>
          <ac:spMkLst>
            <pc:docMk/>
            <pc:sldMk cId="2448569026" sldId="769"/>
            <ac:spMk id="2" creationId="{629DC0A0-E78A-4EFC-AA0C-A5357ED4DC19}"/>
          </ac:spMkLst>
        </pc:spChg>
        <pc:spChg chg="mod">
          <ac:chgData name="Sajjad Abedian" userId="d2638ef8-0255-4060-ae8e-2cfe00e209d6" providerId="ADAL" clId="{5942F94C-6C00-44E1-B953-C14E01C26AF4}" dt="2020-11-14T07:29:25.690" v="698" actId="14100"/>
          <ac:spMkLst>
            <pc:docMk/>
            <pc:sldMk cId="2448569026" sldId="769"/>
            <ac:spMk id="3" creationId="{0F8D8BE1-1D8A-4ECE-BEDC-22F63582BE8E}"/>
          </ac:spMkLst>
        </pc:spChg>
      </pc:sldChg>
      <pc:sldMasterChg chg="modSp delSldLayout">
        <pc:chgData name="Sajjad Abedian" userId="d2638ef8-0255-4060-ae8e-2cfe00e209d6" providerId="ADAL" clId="{5942F94C-6C00-44E1-B953-C14E01C26AF4}" dt="2020-11-14T07:21:30.325" v="471" actId="20577"/>
        <pc:sldMasterMkLst>
          <pc:docMk/>
          <pc:sldMasterMk cId="4241339874" sldId="2147483648"/>
        </pc:sldMasterMkLst>
        <pc:spChg chg="mod">
          <ac:chgData name="Sajjad Abedian" userId="d2638ef8-0255-4060-ae8e-2cfe00e209d6" providerId="ADAL" clId="{5942F94C-6C00-44E1-B953-C14E01C26AF4}" dt="2020-11-14T07:21:27.116" v="470" actId="1076"/>
          <ac:spMkLst>
            <pc:docMk/>
            <pc:sldMasterMk cId="4241339874" sldId="2147483648"/>
            <ac:spMk id="13" creationId="{00000000-0000-0000-0000-000000000000}"/>
          </ac:spMkLst>
        </pc:spChg>
        <pc:spChg chg="mod">
          <ac:chgData name="Sajjad Abedian" userId="d2638ef8-0255-4060-ae8e-2cfe00e209d6" providerId="ADAL" clId="{5942F94C-6C00-44E1-B953-C14E01C26AF4}" dt="2020-11-14T07:21:30.325" v="471" actId="20577"/>
          <ac:spMkLst>
            <pc:docMk/>
            <pc:sldMasterMk cId="4241339874" sldId="2147483648"/>
            <ac:spMk id="14" creationId="{00000000-0000-0000-0000-000000000000}"/>
          </ac:spMkLst>
        </pc:spChg>
        <pc:sldLayoutChg chg="del">
          <pc:chgData name="Sajjad Abedian" userId="d2638ef8-0255-4060-ae8e-2cfe00e209d6" providerId="ADAL" clId="{5942F94C-6C00-44E1-B953-C14E01C26AF4}" dt="2020-11-14T07:01:22.726" v="6" actId="2696"/>
          <pc:sldLayoutMkLst>
            <pc:docMk/>
            <pc:sldMasterMk cId="4241339874" sldId="2147483648"/>
            <pc:sldLayoutMk cId="1220774245" sldId="2147483669"/>
          </pc:sldLayoutMkLst>
        </pc:sldLayoutChg>
        <pc:sldLayoutChg chg="del">
          <pc:chgData name="Sajjad Abedian" userId="d2638ef8-0255-4060-ae8e-2cfe00e209d6" providerId="ADAL" clId="{5942F94C-6C00-44E1-B953-C14E01C26AF4}" dt="2020-11-14T07:02:10.853" v="11" actId="2696"/>
          <pc:sldLayoutMkLst>
            <pc:docMk/>
            <pc:sldMasterMk cId="4241339874" sldId="2147483648"/>
            <pc:sldLayoutMk cId="3110868064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9BD7A-517D-2748-B4C9-153E5DB94371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8B18FA-DFCF-194C-99D8-5B4149145CE6}">
      <dgm:prSet phldrT="[Text]" custT="1"/>
      <dgm:spPr/>
      <dgm:t>
        <a:bodyPr/>
        <a:lstStyle/>
        <a:p>
          <a:pPr rtl="0"/>
          <a:r>
            <a:rPr lang="en-US" sz="4800"/>
            <a:t>SDH</a:t>
          </a:r>
        </a:p>
      </dgm:t>
    </dgm:pt>
    <dgm:pt modelId="{8A5AE3C9-D7ED-A14C-972B-DDC389CF027C}" type="parTrans" cxnId="{4DFAEE24-32A8-2E41-A45B-5B8FD8A8E988}">
      <dgm:prSet/>
      <dgm:spPr/>
      <dgm:t>
        <a:bodyPr/>
        <a:lstStyle/>
        <a:p>
          <a:endParaRPr lang="en-US" sz="1800"/>
        </a:p>
      </dgm:t>
    </dgm:pt>
    <dgm:pt modelId="{B5255779-D106-944F-A5D1-B0D386714D67}" type="sibTrans" cxnId="{4DFAEE24-32A8-2E41-A45B-5B8FD8A8E988}">
      <dgm:prSet/>
      <dgm:spPr/>
      <dgm:t>
        <a:bodyPr/>
        <a:lstStyle/>
        <a:p>
          <a:endParaRPr lang="en-US" sz="1800"/>
        </a:p>
      </dgm:t>
    </dgm:pt>
    <dgm:pt modelId="{343E8363-0DD4-2145-B2D1-EC125AE37644}">
      <dgm:prSet phldrT="[Text]" custT="1"/>
      <dgm:spPr/>
      <dgm:t>
        <a:bodyPr/>
        <a:lstStyle/>
        <a:p>
          <a:pPr rtl="0"/>
          <a:r>
            <a:rPr lang="en-US" sz="1050" b="0" dirty="0"/>
            <a:t>Neighborhood and Built Environment</a:t>
          </a:r>
        </a:p>
      </dgm:t>
    </dgm:pt>
    <dgm:pt modelId="{E57AE5BB-FC03-CB4F-8CC3-54BCDA828A0C}" type="parTrans" cxnId="{21D45D3B-79F3-D24E-A442-0768B3601123}">
      <dgm:prSet/>
      <dgm:spPr/>
      <dgm:t>
        <a:bodyPr/>
        <a:lstStyle/>
        <a:p>
          <a:endParaRPr lang="en-US" sz="1800"/>
        </a:p>
      </dgm:t>
    </dgm:pt>
    <dgm:pt modelId="{A79998C3-0754-C94E-B314-A87E467F4C60}" type="sibTrans" cxnId="{21D45D3B-79F3-D24E-A442-0768B3601123}">
      <dgm:prSet/>
      <dgm:spPr/>
      <dgm:t>
        <a:bodyPr/>
        <a:lstStyle/>
        <a:p>
          <a:endParaRPr lang="en-US" sz="1800"/>
        </a:p>
      </dgm:t>
    </dgm:pt>
    <dgm:pt modelId="{36772BB1-C00A-134B-8136-625C9679759A}">
      <dgm:prSet phldrT="[Text]" custT="1"/>
      <dgm:spPr/>
      <dgm:t>
        <a:bodyPr/>
        <a:lstStyle/>
        <a:p>
          <a:r>
            <a:rPr lang="en-US" sz="1050" b="0" dirty="0"/>
            <a:t>Health and Health Care</a:t>
          </a:r>
        </a:p>
      </dgm:t>
    </dgm:pt>
    <dgm:pt modelId="{33B84CE8-5F47-7B4F-B4C5-90208536DA47}" type="parTrans" cxnId="{B2687CED-B6B6-8747-B7A7-D02D3507C0CF}">
      <dgm:prSet/>
      <dgm:spPr/>
      <dgm:t>
        <a:bodyPr/>
        <a:lstStyle/>
        <a:p>
          <a:endParaRPr lang="en-US" sz="1800"/>
        </a:p>
      </dgm:t>
    </dgm:pt>
    <dgm:pt modelId="{DAD7E6CB-87E1-3847-BA2E-EAD404DBC4E7}" type="sibTrans" cxnId="{B2687CED-B6B6-8747-B7A7-D02D3507C0CF}">
      <dgm:prSet/>
      <dgm:spPr/>
      <dgm:t>
        <a:bodyPr/>
        <a:lstStyle/>
        <a:p>
          <a:endParaRPr lang="en-US" sz="1800"/>
        </a:p>
      </dgm:t>
    </dgm:pt>
    <dgm:pt modelId="{734CEC56-21DE-7C4A-A09F-399EE8C2C6FF}">
      <dgm:prSet phldrT="[Text]" custT="1"/>
      <dgm:spPr/>
      <dgm:t>
        <a:bodyPr/>
        <a:lstStyle/>
        <a:p>
          <a:r>
            <a:rPr lang="en-US" sz="1050" b="0" dirty="0"/>
            <a:t>Social and Community Context</a:t>
          </a:r>
        </a:p>
      </dgm:t>
    </dgm:pt>
    <dgm:pt modelId="{AAA7301B-9D45-A443-80FD-CF01692EF1B7}" type="parTrans" cxnId="{483A6F98-7F82-F943-A9E8-F163134BB82D}">
      <dgm:prSet/>
      <dgm:spPr/>
      <dgm:t>
        <a:bodyPr/>
        <a:lstStyle/>
        <a:p>
          <a:endParaRPr lang="en-US" sz="1800"/>
        </a:p>
      </dgm:t>
    </dgm:pt>
    <dgm:pt modelId="{A80C8145-659C-9646-A2D3-7BF56F28FE0C}" type="sibTrans" cxnId="{483A6F98-7F82-F943-A9E8-F163134BB82D}">
      <dgm:prSet/>
      <dgm:spPr/>
      <dgm:t>
        <a:bodyPr/>
        <a:lstStyle/>
        <a:p>
          <a:endParaRPr lang="en-US" sz="1800"/>
        </a:p>
      </dgm:t>
    </dgm:pt>
    <dgm:pt modelId="{31C554C0-F554-BA46-957A-44EBB277314E}">
      <dgm:prSet phldrT="[Text]" custT="1"/>
      <dgm:spPr/>
      <dgm:t>
        <a:bodyPr/>
        <a:lstStyle/>
        <a:p>
          <a:r>
            <a:rPr lang="en-US" sz="1050" b="0" dirty="0"/>
            <a:t>Education</a:t>
          </a:r>
        </a:p>
      </dgm:t>
    </dgm:pt>
    <dgm:pt modelId="{7732DA10-DF76-9A4A-AF37-434D57716C7B}" type="parTrans" cxnId="{13CADF19-ACA6-644C-9701-F04742282569}">
      <dgm:prSet/>
      <dgm:spPr/>
      <dgm:t>
        <a:bodyPr/>
        <a:lstStyle/>
        <a:p>
          <a:endParaRPr lang="en-US" sz="1800"/>
        </a:p>
      </dgm:t>
    </dgm:pt>
    <dgm:pt modelId="{25D00DB5-BC5D-2D47-A1C9-0252783E4366}" type="sibTrans" cxnId="{13CADF19-ACA6-644C-9701-F04742282569}">
      <dgm:prSet/>
      <dgm:spPr/>
      <dgm:t>
        <a:bodyPr/>
        <a:lstStyle/>
        <a:p>
          <a:endParaRPr lang="en-US" sz="1800"/>
        </a:p>
      </dgm:t>
    </dgm:pt>
    <dgm:pt modelId="{0F088147-E26E-5946-B1C8-4DF1EF340DA9}">
      <dgm:prSet phldrT="[Text]" custT="1"/>
      <dgm:spPr/>
      <dgm:t>
        <a:bodyPr/>
        <a:lstStyle/>
        <a:p>
          <a:r>
            <a:rPr lang="en-US" sz="1050" b="0" dirty="0"/>
            <a:t>Economic Stability</a:t>
          </a:r>
        </a:p>
      </dgm:t>
    </dgm:pt>
    <dgm:pt modelId="{F661A88C-A22C-2E4A-89F1-CF92DE309E8C}" type="parTrans" cxnId="{D47A513A-50B6-0843-9EC9-F3C0C9B0B22F}">
      <dgm:prSet/>
      <dgm:spPr/>
      <dgm:t>
        <a:bodyPr/>
        <a:lstStyle/>
        <a:p>
          <a:endParaRPr lang="en-US" sz="1800"/>
        </a:p>
      </dgm:t>
    </dgm:pt>
    <dgm:pt modelId="{D716E4B5-7FCA-0444-A760-3D089549AE83}" type="sibTrans" cxnId="{D47A513A-50B6-0843-9EC9-F3C0C9B0B22F}">
      <dgm:prSet/>
      <dgm:spPr/>
      <dgm:t>
        <a:bodyPr/>
        <a:lstStyle/>
        <a:p>
          <a:endParaRPr lang="en-US" sz="1800"/>
        </a:p>
      </dgm:t>
    </dgm:pt>
    <dgm:pt modelId="{26613594-0E7D-C142-82A9-2E9D76D5E185}" type="pres">
      <dgm:prSet presAssocID="{6409BD7A-517D-2748-B4C9-153E5DB9437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76CA170-43EC-F340-B1B4-2B8AA71F4AD2}" type="pres">
      <dgm:prSet presAssocID="{E88B18FA-DFCF-194C-99D8-5B4149145CE6}" presName="centerShape" presStyleLbl="node0" presStyleIdx="0" presStyleCnt="1"/>
      <dgm:spPr/>
    </dgm:pt>
    <dgm:pt modelId="{873B83F9-7ABD-A14D-94A0-A870FB3F6757}" type="pres">
      <dgm:prSet presAssocID="{343E8363-0DD4-2145-B2D1-EC125AE37644}" presName="node" presStyleLbl="node1" presStyleIdx="0" presStyleCnt="5">
        <dgm:presLayoutVars>
          <dgm:bulletEnabled val="1"/>
        </dgm:presLayoutVars>
      </dgm:prSet>
      <dgm:spPr/>
    </dgm:pt>
    <dgm:pt modelId="{98D42C07-E4F0-EA49-9672-E38390771B22}" type="pres">
      <dgm:prSet presAssocID="{343E8363-0DD4-2145-B2D1-EC125AE37644}" presName="dummy" presStyleCnt="0"/>
      <dgm:spPr/>
    </dgm:pt>
    <dgm:pt modelId="{D9C2786C-E9C5-FB45-A158-5EA5BF9E64FD}" type="pres">
      <dgm:prSet presAssocID="{A79998C3-0754-C94E-B314-A87E467F4C60}" presName="sibTrans" presStyleLbl="sibTrans2D1" presStyleIdx="0" presStyleCnt="5"/>
      <dgm:spPr/>
    </dgm:pt>
    <dgm:pt modelId="{7DF4D33B-9400-7B4F-BB0E-219038A8AB1B}" type="pres">
      <dgm:prSet presAssocID="{36772BB1-C00A-134B-8136-625C9679759A}" presName="node" presStyleLbl="node1" presStyleIdx="1" presStyleCnt="5">
        <dgm:presLayoutVars>
          <dgm:bulletEnabled val="1"/>
        </dgm:presLayoutVars>
      </dgm:prSet>
      <dgm:spPr/>
    </dgm:pt>
    <dgm:pt modelId="{992ACCCD-A981-4B42-823A-8EF10ADE96D4}" type="pres">
      <dgm:prSet presAssocID="{36772BB1-C00A-134B-8136-625C9679759A}" presName="dummy" presStyleCnt="0"/>
      <dgm:spPr/>
    </dgm:pt>
    <dgm:pt modelId="{99CCDB70-6F5F-4A4E-92E9-211353E827E7}" type="pres">
      <dgm:prSet presAssocID="{DAD7E6CB-87E1-3847-BA2E-EAD404DBC4E7}" presName="sibTrans" presStyleLbl="sibTrans2D1" presStyleIdx="1" presStyleCnt="5"/>
      <dgm:spPr/>
    </dgm:pt>
    <dgm:pt modelId="{D9EEBDAF-6C99-8947-A1FA-353AA0320817}" type="pres">
      <dgm:prSet presAssocID="{734CEC56-21DE-7C4A-A09F-399EE8C2C6FF}" presName="node" presStyleLbl="node1" presStyleIdx="2" presStyleCnt="5">
        <dgm:presLayoutVars>
          <dgm:bulletEnabled val="1"/>
        </dgm:presLayoutVars>
      </dgm:prSet>
      <dgm:spPr/>
    </dgm:pt>
    <dgm:pt modelId="{03084632-8EA5-2A4E-8F48-A705242AAAA2}" type="pres">
      <dgm:prSet presAssocID="{734CEC56-21DE-7C4A-A09F-399EE8C2C6FF}" presName="dummy" presStyleCnt="0"/>
      <dgm:spPr/>
    </dgm:pt>
    <dgm:pt modelId="{52CBC3A9-E8F9-0C41-9A49-C7FED956C63D}" type="pres">
      <dgm:prSet presAssocID="{A80C8145-659C-9646-A2D3-7BF56F28FE0C}" presName="sibTrans" presStyleLbl="sibTrans2D1" presStyleIdx="2" presStyleCnt="5"/>
      <dgm:spPr/>
    </dgm:pt>
    <dgm:pt modelId="{834CE512-ED7D-FA4A-8842-49D43962D60A}" type="pres">
      <dgm:prSet presAssocID="{31C554C0-F554-BA46-957A-44EBB277314E}" presName="node" presStyleLbl="node1" presStyleIdx="3" presStyleCnt="5">
        <dgm:presLayoutVars>
          <dgm:bulletEnabled val="1"/>
        </dgm:presLayoutVars>
      </dgm:prSet>
      <dgm:spPr/>
    </dgm:pt>
    <dgm:pt modelId="{B2670EC7-5292-914A-B549-B0E6F6574679}" type="pres">
      <dgm:prSet presAssocID="{31C554C0-F554-BA46-957A-44EBB277314E}" presName="dummy" presStyleCnt="0"/>
      <dgm:spPr/>
    </dgm:pt>
    <dgm:pt modelId="{CA104931-B34F-1648-8B7A-88091964387F}" type="pres">
      <dgm:prSet presAssocID="{25D00DB5-BC5D-2D47-A1C9-0252783E4366}" presName="sibTrans" presStyleLbl="sibTrans2D1" presStyleIdx="3" presStyleCnt="5"/>
      <dgm:spPr/>
    </dgm:pt>
    <dgm:pt modelId="{DAFB5106-86E5-6744-9EB1-78AF56F1277C}" type="pres">
      <dgm:prSet presAssocID="{0F088147-E26E-5946-B1C8-4DF1EF340DA9}" presName="node" presStyleLbl="node1" presStyleIdx="4" presStyleCnt="5">
        <dgm:presLayoutVars>
          <dgm:bulletEnabled val="1"/>
        </dgm:presLayoutVars>
      </dgm:prSet>
      <dgm:spPr/>
    </dgm:pt>
    <dgm:pt modelId="{40B65FAD-BF3F-8349-9159-1E8296B21C69}" type="pres">
      <dgm:prSet presAssocID="{0F088147-E26E-5946-B1C8-4DF1EF340DA9}" presName="dummy" presStyleCnt="0"/>
      <dgm:spPr/>
    </dgm:pt>
    <dgm:pt modelId="{F342F16D-BBA4-AB40-95F7-F99B749BBC48}" type="pres">
      <dgm:prSet presAssocID="{D716E4B5-7FCA-0444-A760-3D089549AE83}" presName="sibTrans" presStyleLbl="sibTrans2D1" presStyleIdx="4" presStyleCnt="5"/>
      <dgm:spPr/>
    </dgm:pt>
  </dgm:ptLst>
  <dgm:cxnLst>
    <dgm:cxn modelId="{28790801-8154-9F4E-A01D-9EE0F98BE187}" type="presOf" srcId="{31C554C0-F554-BA46-957A-44EBB277314E}" destId="{834CE512-ED7D-FA4A-8842-49D43962D60A}" srcOrd="0" destOrd="0" presId="urn:microsoft.com/office/officeart/2005/8/layout/radial6"/>
    <dgm:cxn modelId="{57A30E14-06A9-EC49-8D58-D6AD7676580D}" type="presOf" srcId="{343E8363-0DD4-2145-B2D1-EC125AE37644}" destId="{873B83F9-7ABD-A14D-94A0-A870FB3F6757}" srcOrd="0" destOrd="0" presId="urn:microsoft.com/office/officeart/2005/8/layout/radial6"/>
    <dgm:cxn modelId="{13CADF19-ACA6-644C-9701-F04742282569}" srcId="{E88B18FA-DFCF-194C-99D8-5B4149145CE6}" destId="{31C554C0-F554-BA46-957A-44EBB277314E}" srcOrd="3" destOrd="0" parTransId="{7732DA10-DF76-9A4A-AF37-434D57716C7B}" sibTransId="{25D00DB5-BC5D-2D47-A1C9-0252783E4366}"/>
    <dgm:cxn modelId="{2F00C822-9B98-9645-8392-9A2408DE1FEB}" type="presOf" srcId="{36772BB1-C00A-134B-8136-625C9679759A}" destId="{7DF4D33B-9400-7B4F-BB0E-219038A8AB1B}" srcOrd="0" destOrd="0" presId="urn:microsoft.com/office/officeart/2005/8/layout/radial6"/>
    <dgm:cxn modelId="{4DFAEE24-32A8-2E41-A45B-5B8FD8A8E988}" srcId="{6409BD7A-517D-2748-B4C9-153E5DB94371}" destId="{E88B18FA-DFCF-194C-99D8-5B4149145CE6}" srcOrd="0" destOrd="0" parTransId="{8A5AE3C9-D7ED-A14C-972B-DDC389CF027C}" sibTransId="{B5255779-D106-944F-A5D1-B0D386714D67}"/>
    <dgm:cxn modelId="{6B3D862C-CCB4-454A-9120-B6022CC21FC2}" type="presOf" srcId="{25D00DB5-BC5D-2D47-A1C9-0252783E4366}" destId="{CA104931-B34F-1648-8B7A-88091964387F}" srcOrd="0" destOrd="0" presId="urn:microsoft.com/office/officeart/2005/8/layout/radial6"/>
    <dgm:cxn modelId="{CE443B2D-6483-F146-B9FC-8CE5A686165F}" type="presOf" srcId="{A80C8145-659C-9646-A2D3-7BF56F28FE0C}" destId="{52CBC3A9-E8F9-0C41-9A49-C7FED956C63D}" srcOrd="0" destOrd="0" presId="urn:microsoft.com/office/officeart/2005/8/layout/radial6"/>
    <dgm:cxn modelId="{D47A513A-50B6-0843-9EC9-F3C0C9B0B22F}" srcId="{E88B18FA-DFCF-194C-99D8-5B4149145CE6}" destId="{0F088147-E26E-5946-B1C8-4DF1EF340DA9}" srcOrd="4" destOrd="0" parTransId="{F661A88C-A22C-2E4A-89F1-CF92DE309E8C}" sibTransId="{D716E4B5-7FCA-0444-A760-3D089549AE83}"/>
    <dgm:cxn modelId="{21D45D3B-79F3-D24E-A442-0768B3601123}" srcId="{E88B18FA-DFCF-194C-99D8-5B4149145CE6}" destId="{343E8363-0DD4-2145-B2D1-EC125AE37644}" srcOrd="0" destOrd="0" parTransId="{E57AE5BB-FC03-CB4F-8CC3-54BCDA828A0C}" sibTransId="{A79998C3-0754-C94E-B314-A87E467F4C60}"/>
    <dgm:cxn modelId="{AE413064-A6CB-9F4C-B070-77251B4373C8}" type="presOf" srcId="{DAD7E6CB-87E1-3847-BA2E-EAD404DBC4E7}" destId="{99CCDB70-6F5F-4A4E-92E9-211353E827E7}" srcOrd="0" destOrd="0" presId="urn:microsoft.com/office/officeart/2005/8/layout/radial6"/>
    <dgm:cxn modelId="{FADAF948-2967-FB4C-8E8D-144BD45BD707}" type="presOf" srcId="{734CEC56-21DE-7C4A-A09F-399EE8C2C6FF}" destId="{D9EEBDAF-6C99-8947-A1FA-353AA0320817}" srcOrd="0" destOrd="0" presId="urn:microsoft.com/office/officeart/2005/8/layout/radial6"/>
    <dgm:cxn modelId="{483A6F98-7F82-F943-A9E8-F163134BB82D}" srcId="{E88B18FA-DFCF-194C-99D8-5B4149145CE6}" destId="{734CEC56-21DE-7C4A-A09F-399EE8C2C6FF}" srcOrd="2" destOrd="0" parTransId="{AAA7301B-9D45-A443-80FD-CF01692EF1B7}" sibTransId="{A80C8145-659C-9646-A2D3-7BF56F28FE0C}"/>
    <dgm:cxn modelId="{9DA2D2AF-57EA-FE47-8C84-51713D4FD9F0}" type="presOf" srcId="{0F088147-E26E-5946-B1C8-4DF1EF340DA9}" destId="{DAFB5106-86E5-6744-9EB1-78AF56F1277C}" srcOrd="0" destOrd="0" presId="urn:microsoft.com/office/officeart/2005/8/layout/radial6"/>
    <dgm:cxn modelId="{2B530FD0-75F3-574E-9E89-AABF2BF8FC73}" type="presOf" srcId="{6409BD7A-517D-2748-B4C9-153E5DB94371}" destId="{26613594-0E7D-C142-82A9-2E9D76D5E185}" srcOrd="0" destOrd="0" presId="urn:microsoft.com/office/officeart/2005/8/layout/radial6"/>
    <dgm:cxn modelId="{72A874DC-59DF-9241-802A-DBEC6FF9E3AD}" type="presOf" srcId="{E88B18FA-DFCF-194C-99D8-5B4149145CE6}" destId="{876CA170-43EC-F340-B1B4-2B8AA71F4AD2}" srcOrd="0" destOrd="0" presId="urn:microsoft.com/office/officeart/2005/8/layout/radial6"/>
    <dgm:cxn modelId="{B2687CED-B6B6-8747-B7A7-D02D3507C0CF}" srcId="{E88B18FA-DFCF-194C-99D8-5B4149145CE6}" destId="{36772BB1-C00A-134B-8136-625C9679759A}" srcOrd="1" destOrd="0" parTransId="{33B84CE8-5F47-7B4F-B4C5-90208536DA47}" sibTransId="{DAD7E6CB-87E1-3847-BA2E-EAD404DBC4E7}"/>
    <dgm:cxn modelId="{93924EF1-9E70-CF42-9638-25A3FF62ECE9}" type="presOf" srcId="{A79998C3-0754-C94E-B314-A87E467F4C60}" destId="{D9C2786C-E9C5-FB45-A158-5EA5BF9E64FD}" srcOrd="0" destOrd="0" presId="urn:microsoft.com/office/officeart/2005/8/layout/radial6"/>
    <dgm:cxn modelId="{737F47F5-ABFF-2546-9A15-FFDDC04FCB5A}" type="presOf" srcId="{D716E4B5-7FCA-0444-A760-3D089549AE83}" destId="{F342F16D-BBA4-AB40-95F7-F99B749BBC48}" srcOrd="0" destOrd="0" presId="urn:microsoft.com/office/officeart/2005/8/layout/radial6"/>
    <dgm:cxn modelId="{607C219B-B5DF-F34A-8C0C-0CF999EA49AD}" type="presParOf" srcId="{26613594-0E7D-C142-82A9-2E9D76D5E185}" destId="{876CA170-43EC-F340-B1B4-2B8AA71F4AD2}" srcOrd="0" destOrd="0" presId="urn:microsoft.com/office/officeart/2005/8/layout/radial6"/>
    <dgm:cxn modelId="{7256908F-F066-C241-B8DE-3D9FAAC28819}" type="presParOf" srcId="{26613594-0E7D-C142-82A9-2E9D76D5E185}" destId="{873B83F9-7ABD-A14D-94A0-A870FB3F6757}" srcOrd="1" destOrd="0" presId="urn:microsoft.com/office/officeart/2005/8/layout/radial6"/>
    <dgm:cxn modelId="{20A6D088-0D48-9E4F-9ED1-CE0399DE71E3}" type="presParOf" srcId="{26613594-0E7D-C142-82A9-2E9D76D5E185}" destId="{98D42C07-E4F0-EA49-9672-E38390771B22}" srcOrd="2" destOrd="0" presId="urn:microsoft.com/office/officeart/2005/8/layout/radial6"/>
    <dgm:cxn modelId="{0141998C-201F-6C41-8F25-741F25511086}" type="presParOf" srcId="{26613594-0E7D-C142-82A9-2E9D76D5E185}" destId="{D9C2786C-E9C5-FB45-A158-5EA5BF9E64FD}" srcOrd="3" destOrd="0" presId="urn:microsoft.com/office/officeart/2005/8/layout/radial6"/>
    <dgm:cxn modelId="{46CDD113-4932-9743-8E64-1D31873467CF}" type="presParOf" srcId="{26613594-0E7D-C142-82A9-2E9D76D5E185}" destId="{7DF4D33B-9400-7B4F-BB0E-219038A8AB1B}" srcOrd="4" destOrd="0" presId="urn:microsoft.com/office/officeart/2005/8/layout/radial6"/>
    <dgm:cxn modelId="{F0F022AD-AF01-2D4A-811D-D8225CF9AE04}" type="presParOf" srcId="{26613594-0E7D-C142-82A9-2E9D76D5E185}" destId="{992ACCCD-A981-4B42-823A-8EF10ADE96D4}" srcOrd="5" destOrd="0" presId="urn:microsoft.com/office/officeart/2005/8/layout/radial6"/>
    <dgm:cxn modelId="{7AA6715A-E89F-5446-B66A-C5333A838F68}" type="presParOf" srcId="{26613594-0E7D-C142-82A9-2E9D76D5E185}" destId="{99CCDB70-6F5F-4A4E-92E9-211353E827E7}" srcOrd="6" destOrd="0" presId="urn:microsoft.com/office/officeart/2005/8/layout/radial6"/>
    <dgm:cxn modelId="{27ED2AAB-77E2-B042-AA89-D6388D46CA4B}" type="presParOf" srcId="{26613594-0E7D-C142-82A9-2E9D76D5E185}" destId="{D9EEBDAF-6C99-8947-A1FA-353AA0320817}" srcOrd="7" destOrd="0" presId="urn:microsoft.com/office/officeart/2005/8/layout/radial6"/>
    <dgm:cxn modelId="{53AE29A6-F0CB-244C-BDFF-8B35D2E08DC6}" type="presParOf" srcId="{26613594-0E7D-C142-82A9-2E9D76D5E185}" destId="{03084632-8EA5-2A4E-8F48-A705242AAAA2}" srcOrd="8" destOrd="0" presId="urn:microsoft.com/office/officeart/2005/8/layout/radial6"/>
    <dgm:cxn modelId="{3B0AC9DF-3CAD-DA45-A4B5-36BD7A6718D5}" type="presParOf" srcId="{26613594-0E7D-C142-82A9-2E9D76D5E185}" destId="{52CBC3A9-E8F9-0C41-9A49-C7FED956C63D}" srcOrd="9" destOrd="0" presId="urn:microsoft.com/office/officeart/2005/8/layout/radial6"/>
    <dgm:cxn modelId="{245E0455-44C2-2142-97A1-63C51D0CDAD2}" type="presParOf" srcId="{26613594-0E7D-C142-82A9-2E9D76D5E185}" destId="{834CE512-ED7D-FA4A-8842-49D43962D60A}" srcOrd="10" destOrd="0" presId="urn:microsoft.com/office/officeart/2005/8/layout/radial6"/>
    <dgm:cxn modelId="{F068380C-E207-CE43-9DAC-68B86D7CAD2A}" type="presParOf" srcId="{26613594-0E7D-C142-82A9-2E9D76D5E185}" destId="{B2670EC7-5292-914A-B549-B0E6F6574679}" srcOrd="11" destOrd="0" presId="urn:microsoft.com/office/officeart/2005/8/layout/radial6"/>
    <dgm:cxn modelId="{15262054-021B-8843-852C-18217E345F63}" type="presParOf" srcId="{26613594-0E7D-C142-82A9-2E9D76D5E185}" destId="{CA104931-B34F-1648-8B7A-88091964387F}" srcOrd="12" destOrd="0" presId="urn:microsoft.com/office/officeart/2005/8/layout/radial6"/>
    <dgm:cxn modelId="{F4A8F527-D7C1-B246-8925-103A0C757E48}" type="presParOf" srcId="{26613594-0E7D-C142-82A9-2E9D76D5E185}" destId="{DAFB5106-86E5-6744-9EB1-78AF56F1277C}" srcOrd="13" destOrd="0" presId="urn:microsoft.com/office/officeart/2005/8/layout/radial6"/>
    <dgm:cxn modelId="{499C4283-F8D4-AD42-AE9E-803D8C26E933}" type="presParOf" srcId="{26613594-0E7D-C142-82A9-2E9D76D5E185}" destId="{40B65FAD-BF3F-8349-9159-1E8296B21C69}" srcOrd="14" destOrd="0" presId="urn:microsoft.com/office/officeart/2005/8/layout/radial6"/>
    <dgm:cxn modelId="{B4DD3A5F-F233-3249-88BF-5F3AF4E350C9}" type="presParOf" srcId="{26613594-0E7D-C142-82A9-2E9D76D5E185}" destId="{F342F16D-BBA4-AB40-95F7-F99B749BBC48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F16D-BBA4-AB40-95F7-F99B749BBC48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11880000"/>
            <a:gd name="adj2" fmla="val 162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4931-B34F-1648-8B7A-88091964387F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7560000"/>
            <a:gd name="adj2" fmla="val 1188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BC3A9-E8F9-0C41-9A49-C7FED956C63D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3240000"/>
            <a:gd name="adj2" fmla="val 756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CDB70-6F5F-4A4E-92E9-211353E827E7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20520000"/>
            <a:gd name="adj2" fmla="val 324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2786C-E9C5-FB45-A158-5EA5BF9E64FD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16200000"/>
            <a:gd name="adj2" fmla="val 2052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CA170-43EC-F340-B1B4-2B8AA71F4AD2}">
      <dsp:nvSpPr>
        <dsp:cNvPr id="0" name=""/>
        <dsp:cNvSpPr/>
      </dsp:nvSpPr>
      <dsp:spPr>
        <a:xfrm>
          <a:off x="3023554" y="1560549"/>
          <a:ext cx="1712590" cy="1712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SDH</a:t>
          </a:r>
        </a:p>
      </dsp:txBody>
      <dsp:txXfrm>
        <a:off x="3274357" y="1811352"/>
        <a:ext cx="1210984" cy="1210984"/>
      </dsp:txXfrm>
    </dsp:sp>
    <dsp:sp modelId="{873B83F9-7ABD-A14D-94A0-A870FB3F6757}">
      <dsp:nvSpPr>
        <dsp:cNvPr id="0" name=""/>
        <dsp:cNvSpPr/>
      </dsp:nvSpPr>
      <dsp:spPr>
        <a:xfrm>
          <a:off x="3280443" y="1430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Neighborhood and Built Environment</a:t>
          </a:r>
        </a:p>
      </dsp:txBody>
      <dsp:txXfrm>
        <a:off x="3456005" y="176992"/>
        <a:ext cx="847689" cy="847689"/>
      </dsp:txXfrm>
    </dsp:sp>
    <dsp:sp modelId="{7DF4D33B-9400-7B4F-BB0E-219038A8AB1B}">
      <dsp:nvSpPr>
        <dsp:cNvPr id="0" name=""/>
        <dsp:cNvSpPr/>
      </dsp:nvSpPr>
      <dsp:spPr>
        <a:xfrm>
          <a:off x="5007568" y="1256260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Health and Health Care</a:t>
          </a:r>
        </a:p>
      </dsp:txBody>
      <dsp:txXfrm>
        <a:off x="5183130" y="1431822"/>
        <a:ext cx="847689" cy="847689"/>
      </dsp:txXfrm>
    </dsp:sp>
    <dsp:sp modelId="{D9EEBDAF-6C99-8947-A1FA-353AA0320817}">
      <dsp:nvSpPr>
        <dsp:cNvPr id="0" name=""/>
        <dsp:cNvSpPr/>
      </dsp:nvSpPr>
      <dsp:spPr>
        <a:xfrm>
          <a:off x="4347865" y="3286618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Social and Community Context</a:t>
          </a:r>
        </a:p>
      </dsp:txBody>
      <dsp:txXfrm>
        <a:off x="4523427" y="3462180"/>
        <a:ext cx="847689" cy="847689"/>
      </dsp:txXfrm>
    </dsp:sp>
    <dsp:sp modelId="{834CE512-ED7D-FA4A-8842-49D43962D60A}">
      <dsp:nvSpPr>
        <dsp:cNvPr id="0" name=""/>
        <dsp:cNvSpPr/>
      </dsp:nvSpPr>
      <dsp:spPr>
        <a:xfrm>
          <a:off x="2213021" y="3286618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Education</a:t>
          </a:r>
        </a:p>
      </dsp:txBody>
      <dsp:txXfrm>
        <a:off x="2388583" y="3462180"/>
        <a:ext cx="847689" cy="847689"/>
      </dsp:txXfrm>
    </dsp:sp>
    <dsp:sp modelId="{DAFB5106-86E5-6744-9EB1-78AF56F1277C}">
      <dsp:nvSpPr>
        <dsp:cNvPr id="0" name=""/>
        <dsp:cNvSpPr/>
      </dsp:nvSpPr>
      <dsp:spPr>
        <a:xfrm>
          <a:off x="1553318" y="1256260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Economic Stability</a:t>
          </a:r>
        </a:p>
      </dsp:txBody>
      <dsp:txXfrm>
        <a:off x="1728880" y="1431822"/>
        <a:ext cx="847689" cy="847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r">
              <a:defRPr sz="1300"/>
            </a:lvl1pPr>
          </a:lstStyle>
          <a:p>
            <a:fld id="{9D880E72-C0D1-7B4E-95F7-AA2918E085BC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r">
              <a:defRPr sz="13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r">
              <a:defRPr sz="1300"/>
            </a:lvl1pPr>
          </a:lstStyle>
          <a:p>
            <a:fld id="{835B1ABD-57F1-1B46-A417-3C7D1F2A85D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4" tIns="46656" rIns="93314" bIns="4665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4" tIns="46656" rIns="93314" bIns="4665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r">
              <a:defRPr sz="13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67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19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4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9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65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3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15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3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36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87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21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7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0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7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19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8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78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39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0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6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0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54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03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26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7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89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3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26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7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25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3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A20815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5259" y="2512509"/>
            <a:ext cx="8351856" cy="989914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600" b="1" baseline="0">
                <a:solidFill>
                  <a:srgbClr val="B31B1B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Cover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259" y="3571844"/>
            <a:ext cx="6400800" cy="8828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rgbClr val="B31B1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212258" y="5830722"/>
            <a:ext cx="3893268" cy="620956"/>
          </a:xfrm>
        </p:spPr>
        <p:txBody>
          <a:bodyPr anchor="b">
            <a:noAutofit/>
          </a:bodyPr>
          <a:lstStyle>
            <a:lvl1pPr marL="0" indent="0">
              <a:buNone/>
              <a:defRPr sz="1500">
                <a:solidFill>
                  <a:srgbClr val="B31B1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419851" y="5830724"/>
            <a:ext cx="2180441" cy="620957"/>
          </a:xfrm>
        </p:spPr>
        <p:txBody>
          <a:bodyPr anchor="b">
            <a:normAutofit/>
          </a:bodyPr>
          <a:lstStyle>
            <a:lvl1pPr marL="0" indent="0" algn="r">
              <a:buNone/>
              <a:defRPr sz="1500" baseline="0">
                <a:solidFill>
                  <a:srgbClr val="B31B1B"/>
                </a:solidFill>
              </a:defRPr>
            </a:lvl1pPr>
          </a:lstStyle>
          <a:p>
            <a:pPr lvl="0"/>
            <a:r>
              <a:rPr lang="en-US" dirty="0"/>
              <a:t>10.10.15</a:t>
            </a:r>
          </a:p>
          <a:p>
            <a:pPr lvl="0"/>
            <a:r>
              <a:rPr lang="en-US" dirty="0"/>
              <a:t>Web Address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5" y="152400"/>
            <a:ext cx="2578426" cy="112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53793" y="5523835"/>
            <a:ext cx="672163" cy="9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/>
          <p:cNvSpPr>
            <a:spLocks noGrp="1"/>
          </p:cNvSpPr>
          <p:nvPr>
            <p:ph type="tbl" sz="quarter" idx="24"/>
          </p:nvPr>
        </p:nvSpPr>
        <p:spPr>
          <a:xfrm>
            <a:off x="457200" y="1675181"/>
            <a:ext cx="8229600" cy="444646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19521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70000" y="4067527"/>
            <a:ext cx="5970422" cy="1975644"/>
          </a:xfrm>
        </p:spPr>
        <p:txBody>
          <a:bodyPr lIns="0" tIns="0" rIns="0" bIns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1270003" y="1417763"/>
            <a:ext cx="5970421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Bar Chart &amp; Copy 1</a:t>
            </a:r>
          </a:p>
        </p:txBody>
      </p:sp>
    </p:spTree>
    <p:extLst>
      <p:ext uri="{BB962C8B-B14F-4D97-AF65-F5344CB8AC3E}">
        <p14:creationId xmlns:p14="http://schemas.microsoft.com/office/powerpoint/2010/main" val="2480519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827238" y="1417761"/>
            <a:ext cx="3440462" cy="3676951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/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icon to add chart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Bar Chart &amp; Copy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 hasCustomPrompt="1"/>
          </p:nvPr>
        </p:nvSpPr>
        <p:spPr>
          <a:xfrm>
            <a:off x="850900" y="1417639"/>
            <a:ext cx="3976688" cy="4703884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939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&amp;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/>
          <p:cNvSpPr>
            <a:spLocks noGrp="1"/>
          </p:cNvSpPr>
          <p:nvPr>
            <p:ph type="tbl" sz="quarter" idx="25" hasCustomPrompt="1"/>
          </p:nvPr>
        </p:nvSpPr>
        <p:spPr>
          <a:xfrm>
            <a:off x="664364" y="1417761"/>
            <a:ext cx="3804897" cy="367628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Bar Chart &amp; Copy 3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7" hasCustomPrompt="1"/>
          </p:nvPr>
        </p:nvSpPr>
        <p:spPr>
          <a:xfrm>
            <a:off x="4468816" y="1417639"/>
            <a:ext cx="3989387" cy="4703884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98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4 Blocks of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23213" y="3694606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4577164" y="3694606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536568" y="1417763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2603902" y="1417763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4 Images &amp; 4 Blocks of Copy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30145" y="1417762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0238" y="1417762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603905" y="3686609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536571" y="3686609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723878" y="154048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A21E33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4676436" y="154048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A21E33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2717961" y="380023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646781" y="380023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5007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676617" y="1417762"/>
            <a:ext cx="7781584" cy="2334795"/>
          </a:xfrm>
        </p:spPr>
        <p:txBody>
          <a:bodyPr lIns="0" tIns="0" bIns="0"/>
          <a:lstStyle>
            <a:lvl1pPr marL="0" indent="0">
              <a:lnSpc>
                <a:spcPct val="80000"/>
              </a:lnSpc>
              <a:buFontTx/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600"/>
              </a:spcBef>
              <a:buFontTx/>
              <a:buNone/>
              <a:defRPr sz="1500" b="1">
                <a:solidFill>
                  <a:srgbClr val="F47A22"/>
                </a:solidFill>
                <a:latin typeface="Arial"/>
                <a:cs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500" b="0">
                <a:solidFill>
                  <a:srgbClr val="8D8E8D"/>
                </a:solidFill>
                <a:latin typeface="Arial"/>
                <a:cs typeface="Arial"/>
              </a:defRPr>
            </a:lvl3pPr>
            <a:lvl4pPr marL="0" indent="0">
              <a:spcBef>
                <a:spcPts val="0"/>
              </a:spcBef>
              <a:buNone/>
              <a:defRPr sz="1500">
                <a:solidFill>
                  <a:srgbClr val="8D8E8D"/>
                </a:solidFill>
                <a:latin typeface="Arial"/>
                <a:cs typeface="Arial"/>
              </a:defRPr>
            </a:lvl4pPr>
            <a:lvl5pPr marL="0" indent="-137160">
              <a:lnSpc>
                <a:spcPct val="120000"/>
              </a:lnSpc>
              <a:spcBef>
                <a:spcPts val="0"/>
              </a:spcBef>
              <a:buClr>
                <a:srgbClr val="8D8E8D"/>
              </a:buClr>
              <a:buFont typeface="Lucida Grande"/>
              <a:buChar char="-"/>
              <a:defRPr sz="1500">
                <a:solidFill>
                  <a:srgbClr val="8D8E8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Venn Diagram &amp; Copy</a:t>
            </a:r>
          </a:p>
        </p:txBody>
      </p:sp>
      <p:grpSp>
        <p:nvGrpSpPr>
          <p:cNvPr id="4" name="Group 11"/>
          <p:cNvGrpSpPr/>
          <p:nvPr userDrawn="1"/>
        </p:nvGrpSpPr>
        <p:grpSpPr>
          <a:xfrm>
            <a:off x="2835843" y="2608989"/>
            <a:ext cx="3136213" cy="2972365"/>
            <a:chOff x="2943666" y="2261124"/>
            <a:chExt cx="2954151" cy="2576050"/>
          </a:xfrm>
        </p:grpSpPr>
        <p:sp>
          <p:nvSpPr>
            <p:cNvPr id="3" name="Oval 2"/>
            <p:cNvSpPr/>
            <p:nvPr userDrawn="1"/>
          </p:nvSpPr>
          <p:spPr>
            <a:xfrm>
              <a:off x="3554937" y="2261124"/>
              <a:ext cx="1722635" cy="1584960"/>
            </a:xfrm>
            <a:prstGeom prst="ellipse">
              <a:avLst/>
            </a:prstGeom>
            <a:solidFill>
              <a:srgbClr val="E87722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5" name="Group 6"/>
            <p:cNvGrpSpPr/>
            <p:nvPr userDrawn="1"/>
          </p:nvGrpSpPr>
          <p:grpSpPr>
            <a:xfrm>
              <a:off x="2943666" y="3252214"/>
              <a:ext cx="2954151" cy="1584960"/>
              <a:chOff x="3554937" y="3252214"/>
              <a:chExt cx="2954151" cy="1584960"/>
            </a:xfrm>
          </p:grpSpPr>
          <p:sp>
            <p:nvSpPr>
              <p:cNvPr id="10" name="Oval 9"/>
              <p:cNvSpPr/>
              <p:nvPr userDrawn="1"/>
            </p:nvSpPr>
            <p:spPr>
              <a:xfrm>
                <a:off x="3554937" y="3252214"/>
                <a:ext cx="1722636" cy="1584960"/>
              </a:xfrm>
              <a:prstGeom prst="ellipse">
                <a:avLst/>
              </a:prstGeom>
              <a:solidFill>
                <a:srgbClr val="B31B1B">
                  <a:alpha val="52941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4786452" y="3252214"/>
                <a:ext cx="1722636" cy="1584960"/>
              </a:xfrm>
              <a:prstGeom prst="ellipse">
                <a:avLst/>
              </a:prstGeom>
              <a:solidFill>
                <a:srgbClr val="CF4520">
                  <a:alpha val="52941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</p:grpSp>
      <p:cxnSp>
        <p:nvCxnSpPr>
          <p:cNvPr id="14" name="Straight Connector 13"/>
          <p:cNvCxnSpPr/>
          <p:nvPr userDrawn="1"/>
        </p:nvCxnSpPr>
        <p:spPr>
          <a:xfrm>
            <a:off x="6041310" y="4608527"/>
            <a:ext cx="2416892" cy="0"/>
          </a:xfrm>
          <a:prstGeom prst="line">
            <a:avLst/>
          </a:prstGeom>
          <a:ln w="3175" cmpd="sng">
            <a:solidFill>
              <a:srgbClr val="8D8E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041311" y="4737961"/>
            <a:ext cx="2416891" cy="13017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219700" y="3019186"/>
            <a:ext cx="3238500" cy="669"/>
          </a:xfrm>
          <a:prstGeom prst="line">
            <a:avLst/>
          </a:prstGeom>
          <a:ln w="3175" cmpd="sng">
            <a:solidFill>
              <a:srgbClr val="8D8E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/>
          <p:cNvSpPr>
            <a:spLocks noGrp="1"/>
          </p:cNvSpPr>
          <p:nvPr>
            <p:ph type="body" sz="quarter" idx="25"/>
          </p:nvPr>
        </p:nvSpPr>
        <p:spPr>
          <a:xfrm>
            <a:off x="6041311" y="3019186"/>
            <a:ext cx="2416891" cy="13017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76619" y="4642771"/>
            <a:ext cx="2085909" cy="0"/>
          </a:xfrm>
          <a:prstGeom prst="line">
            <a:avLst/>
          </a:prstGeom>
          <a:ln w="3175" cmpd="sng">
            <a:solidFill>
              <a:srgbClr val="8D8E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676619" y="4737961"/>
            <a:ext cx="2085909" cy="13017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9511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05" y="0"/>
            <a:ext cx="6400800" cy="63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F5948-A8BC-4AAC-8462-891212111BF1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21CE0D5-E877-4B97-B081-0D7CFDA9B1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6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259" y="2512509"/>
            <a:ext cx="8351856" cy="989914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600" b="1" baseline="0">
                <a:solidFill>
                  <a:srgbClr val="636463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259" y="3571844"/>
            <a:ext cx="6400800" cy="8828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rgbClr val="63646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5" y="152400"/>
            <a:ext cx="2578426" cy="112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53793" y="5523835"/>
            <a:ext cx="672163" cy="9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Copy Only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914402" y="1432415"/>
            <a:ext cx="7759701" cy="4517048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3pPr>
            <a:lvl4pPr marL="0">
              <a:defRPr sz="1500">
                <a:solidFill>
                  <a:srgbClr val="7F7F7F"/>
                </a:solidFill>
                <a:latin typeface="Arial"/>
                <a:cs typeface="Arial"/>
              </a:defRPr>
            </a:lvl4pPr>
            <a:lvl5pPr marL="457200">
              <a:defRPr sz="1500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4533901" y="1417762"/>
            <a:ext cx="3744913" cy="40078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Image &amp; Copy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62428" y="1418373"/>
            <a:ext cx="3554338" cy="4007067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044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Double Column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23900" y="1417762"/>
            <a:ext cx="3632200" cy="40078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46216" y="1417762"/>
            <a:ext cx="3797300" cy="40078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01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Images &amp; Copy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88615" y="1417641"/>
            <a:ext cx="217752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00629" y="1417641"/>
            <a:ext cx="217752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27895" y="1417641"/>
            <a:ext cx="217752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88861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3500629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2"/>
          </p:nvPr>
        </p:nvSpPr>
        <p:spPr>
          <a:xfrm>
            <a:off x="612789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994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Long Image &amp; Copy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63601" y="1417641"/>
            <a:ext cx="741680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863601" y="4067527"/>
            <a:ext cx="7416800" cy="19756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5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rgbClr val="8D8E8D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5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Pie Charts &amp; Copy 1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3251" y="3598670"/>
            <a:ext cx="7654150" cy="2444501"/>
          </a:xfrm>
        </p:spPr>
        <p:txBody>
          <a:bodyPr lIns="0" tIns="0" rIns="0" bIns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5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500" b="1">
                <a:solidFill>
                  <a:srgbClr val="000000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500" b="1">
                <a:solidFill>
                  <a:srgbClr val="000000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7"/>
          </p:nvPr>
        </p:nvSpPr>
        <p:spPr>
          <a:xfrm>
            <a:off x="6517175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8"/>
          </p:nvPr>
        </p:nvSpPr>
        <p:spPr>
          <a:xfrm>
            <a:off x="4595867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2" name="Chart Placeholder 6"/>
          <p:cNvSpPr>
            <a:spLocks noGrp="1"/>
          </p:cNvSpPr>
          <p:nvPr>
            <p:ph type="chart" sz="quarter" idx="29"/>
          </p:nvPr>
        </p:nvSpPr>
        <p:spPr>
          <a:xfrm>
            <a:off x="2674559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3" name="Chart Placeholder 6"/>
          <p:cNvSpPr>
            <a:spLocks noGrp="1"/>
          </p:cNvSpPr>
          <p:nvPr>
            <p:ph type="chart" sz="quarter" idx="30"/>
          </p:nvPr>
        </p:nvSpPr>
        <p:spPr>
          <a:xfrm>
            <a:off x="753251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03306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6"/>
          <p:cNvSpPr>
            <a:spLocks noGrp="1"/>
          </p:cNvSpPr>
          <p:nvPr>
            <p:ph type="chart" sz="quarter" idx="24"/>
          </p:nvPr>
        </p:nvSpPr>
        <p:spPr>
          <a:xfrm>
            <a:off x="3415728" y="1417763"/>
            <a:ext cx="2178050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Chart Placeholder 6"/>
          <p:cNvSpPr>
            <a:spLocks noGrp="1"/>
          </p:cNvSpPr>
          <p:nvPr>
            <p:ph type="chart" sz="quarter" idx="25"/>
          </p:nvPr>
        </p:nvSpPr>
        <p:spPr>
          <a:xfrm>
            <a:off x="6037720" y="1417763"/>
            <a:ext cx="2178050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796146" y="1417763"/>
            <a:ext cx="2178050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Pie Charts &amp; Copy 2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2671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3538729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2"/>
          </p:nvPr>
        </p:nvSpPr>
        <p:spPr>
          <a:xfrm>
            <a:off x="616599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2603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" y="-60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439011"/>
            <a:ext cx="7734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6483352"/>
            <a:ext cx="520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8" descr="LOCKUP_WCM_NYP_FULLCOLOR.png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6"/>
          <a:stretch/>
        </p:blipFill>
        <p:spPr>
          <a:xfrm>
            <a:off x="1" y="6400800"/>
            <a:ext cx="3073703" cy="457200"/>
          </a:xfrm>
          <a:prstGeom prst="rect">
            <a:avLst/>
          </a:prstGeom>
        </p:spPr>
      </p:pic>
      <p:sp>
        <p:nvSpPr>
          <p:cNvPr id="14" name="Date Placeholder 2"/>
          <p:cNvSpPr txBox="1">
            <a:spLocks/>
          </p:cNvSpPr>
          <p:nvPr/>
        </p:nvSpPr>
        <p:spPr>
          <a:xfrm>
            <a:off x="5535982" y="6432208"/>
            <a:ext cx="348447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50" dirty="0">
              <a:solidFill>
                <a:srgbClr val="A20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A20815"/>
          </a:solidFill>
          <a:latin typeface="Arial"/>
          <a:ea typeface="+mj-ea"/>
          <a:cs typeface="Arial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400" kern="1200">
          <a:solidFill>
            <a:srgbClr val="7F7F7F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5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1500" kern="1200">
          <a:solidFill>
            <a:srgbClr val="7F7F7F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7F7F7F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500" kern="1200">
          <a:solidFill>
            <a:srgbClr val="7F7F7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sa7002@med.cornell.edu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E46E-2059-43C0-8779-C6274991D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05" y="2794003"/>
            <a:ext cx="8843789" cy="1269993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A20815"/>
                </a:solidFill>
              </a:rPr>
              <a:t>Augmenting Publicly Available Social Determinants of Health Datasets with Clinical Data to Power Multi-Institutional Clinical Research</a:t>
            </a:r>
            <a:br>
              <a:rPr lang="en-US" sz="2800" dirty="0">
                <a:solidFill>
                  <a:srgbClr val="A20815"/>
                </a:solidFill>
              </a:rPr>
            </a:br>
            <a:endParaRPr lang="en-US" sz="2800" dirty="0">
              <a:solidFill>
                <a:srgbClr val="A20815"/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3F157E0-8BD1-411A-98BB-3A257700C01F}"/>
              </a:ext>
            </a:extLst>
          </p:cNvPr>
          <p:cNvSpPr txBox="1">
            <a:spLocks/>
          </p:cNvSpPr>
          <p:nvPr/>
        </p:nvSpPr>
        <p:spPr>
          <a:xfrm>
            <a:off x="1340402" y="5775544"/>
            <a:ext cx="1765405" cy="70408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500" b="1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Sajjad Abedian, MS</a:t>
            </a:r>
          </a:p>
          <a:p>
            <a:pPr marL="0" indent="0">
              <a:buNone/>
            </a:pPr>
            <a:r>
              <a:rPr lang="en-US" sz="1200" dirty="0"/>
              <a:t>Evan Sholle, MS</a:t>
            </a:r>
          </a:p>
          <a:p>
            <a:pPr marL="0" indent="0">
              <a:buNone/>
            </a:pPr>
            <a:r>
              <a:rPr lang="en-US" sz="1200" dirty="0"/>
              <a:t>Yongkang Zhang, PhD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D621AE-B224-4AE3-9B7F-F0B95467AF3F}"/>
              </a:ext>
            </a:extLst>
          </p:cNvPr>
          <p:cNvSpPr txBox="1">
            <a:spLocks/>
          </p:cNvSpPr>
          <p:nvPr/>
        </p:nvSpPr>
        <p:spPr>
          <a:xfrm>
            <a:off x="8024648" y="6172310"/>
            <a:ext cx="969246" cy="30731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500" b="1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11/14/2020</a:t>
            </a:r>
          </a:p>
        </p:txBody>
      </p:sp>
    </p:spTree>
    <p:extLst>
      <p:ext uri="{BB962C8B-B14F-4D97-AF65-F5344CB8AC3E}">
        <p14:creationId xmlns:p14="http://schemas.microsoft.com/office/powerpoint/2010/main" val="209410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8DDC-4E2E-4748-83D4-3A6330D6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Linking EHR to SDH</a:t>
            </a:r>
          </a:p>
        </p:txBody>
      </p:sp>
      <p:pic>
        <p:nvPicPr>
          <p:cNvPr id="4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003B575-E679-43CB-9E7B-B5364FAB54B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07687" y="1031947"/>
            <a:ext cx="5928626" cy="4918004"/>
          </a:xfrm>
        </p:spPr>
      </p:pic>
    </p:spTree>
    <p:extLst>
      <p:ext uri="{BB962C8B-B14F-4D97-AF65-F5344CB8AC3E}">
        <p14:creationId xmlns:p14="http://schemas.microsoft.com/office/powerpoint/2010/main" val="178760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C0A0-E78A-4EFC-AA0C-A5357ED4D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VACCINe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D8BE1-1D8A-4ECE-BEDC-22F63582B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Variables Affecting Care in Communities and Individuals in New York</a:t>
            </a:r>
          </a:p>
        </p:txBody>
      </p:sp>
    </p:spTree>
    <p:extLst>
      <p:ext uri="{BB962C8B-B14F-4D97-AF65-F5344CB8AC3E}">
        <p14:creationId xmlns:p14="http://schemas.microsoft.com/office/powerpoint/2010/main" val="244856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39" y="2164779"/>
            <a:ext cx="8868437" cy="163859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dirty="0"/>
              <a:t>Association Between Residential Neighborhood Social Conditions and Health Care Utilization and Costs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25366" y="4476416"/>
            <a:ext cx="3893268" cy="360607"/>
          </a:xfrm>
        </p:spPr>
        <p:txBody>
          <a:bodyPr/>
          <a:lstStyle/>
          <a:p>
            <a:pPr algn="ctr"/>
            <a:r>
              <a:rPr lang="en-US" sz="2000" dirty="0"/>
              <a:t>Yongkang Zhang, PhD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36650" y="5043719"/>
            <a:ext cx="1824851" cy="372851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11/14/2020</a:t>
            </a:r>
          </a:p>
        </p:txBody>
      </p:sp>
    </p:spTree>
    <p:extLst>
      <p:ext uri="{BB962C8B-B14F-4D97-AF65-F5344CB8AC3E}">
        <p14:creationId xmlns:p14="http://schemas.microsoft.com/office/powerpoint/2010/main" val="169658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Disclosure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200" b="0" dirty="0"/>
              <a:t>I disclose that neither I nor my partner have relevant financial relationships with commercial interests.</a:t>
            </a:r>
          </a:p>
        </p:txBody>
      </p:sp>
    </p:spTree>
    <p:extLst>
      <p:ext uri="{BB962C8B-B14F-4D97-AF65-F5344CB8AC3E}">
        <p14:creationId xmlns:p14="http://schemas.microsoft.com/office/powerpoint/2010/main" val="349627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Learning Objectives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pPr marL="342900" lvl="1" indent="-342900">
              <a:buFontTx/>
              <a:buChar char="•"/>
            </a:pPr>
            <a:r>
              <a:rPr lang="en-US" sz="2200" b="0" dirty="0"/>
              <a:t>Understand strategies to combine social determinants of health data, clinical data, and administrative claims data for health services research. </a:t>
            </a:r>
          </a:p>
          <a:p>
            <a:pPr marL="342900" lvl="1" indent="-342900">
              <a:buFontTx/>
              <a:buChar char="•"/>
            </a:pPr>
            <a:r>
              <a:rPr lang="en-US" sz="2200" b="0" dirty="0"/>
              <a:t>Understand the associations between disadvantaged neighborhood social conditions and healthcare utilization and costs among Medicare patients.</a:t>
            </a:r>
          </a:p>
        </p:txBody>
      </p:sp>
    </p:spTree>
    <p:extLst>
      <p:ext uri="{BB962C8B-B14F-4D97-AF65-F5344CB8AC3E}">
        <p14:creationId xmlns:p14="http://schemas.microsoft.com/office/powerpoint/2010/main" val="15608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 err="1"/>
              <a:t>SDoH</a:t>
            </a:r>
            <a:r>
              <a:rPr lang="en-US" sz="3200" dirty="0"/>
              <a:t> and Healthcare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 err="1"/>
              <a:t>SDoH</a:t>
            </a:r>
            <a:r>
              <a:rPr lang="en-US" sz="2200" b="0" dirty="0"/>
              <a:t> have strong associations with healthcare quality, utilization, and patient outcomes</a:t>
            </a:r>
          </a:p>
          <a:p>
            <a:pPr lvl="1"/>
            <a:r>
              <a:rPr lang="en-US" sz="2200" b="0" dirty="0"/>
              <a:t>Social factors account for 25%–60% of deaths in the United States</a:t>
            </a:r>
          </a:p>
          <a:p>
            <a:pPr lvl="1"/>
            <a:r>
              <a:rPr lang="en-US" sz="2200" b="0" dirty="0"/>
              <a:t>Neighborhood social disadvantage is associated with increased risk of 30-day readmission</a:t>
            </a:r>
          </a:p>
          <a:p>
            <a:pPr lvl="1"/>
            <a:r>
              <a:rPr lang="en-US" sz="2200" b="0" dirty="0"/>
              <a:t>Food-insecure children are twice as likely to report being in fair or poor health and at least 1.4 times more likely to have asthma, compared to food-secure children</a:t>
            </a:r>
          </a:p>
        </p:txBody>
      </p:sp>
    </p:spTree>
    <p:extLst>
      <p:ext uri="{BB962C8B-B14F-4D97-AF65-F5344CB8AC3E}">
        <p14:creationId xmlns:p14="http://schemas.microsoft.com/office/powerpoint/2010/main" val="301397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Efforts to Address Social Risk Factors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A growing interest in addressing social risk factors to improve population health among policy makers, researchers, and healthcare providers</a:t>
            </a:r>
          </a:p>
          <a:p>
            <a:pPr lvl="1"/>
            <a:r>
              <a:rPr lang="en-US" sz="2200" b="0" dirty="0"/>
              <a:t>Comprehensive screening to identify unmet health-related social needs</a:t>
            </a:r>
          </a:p>
          <a:p>
            <a:pPr lvl="1"/>
            <a:r>
              <a:rPr lang="en-US" sz="2200" b="0" dirty="0"/>
              <a:t>Increase patients’ awareness of community services</a:t>
            </a:r>
          </a:p>
          <a:p>
            <a:pPr lvl="1"/>
            <a:r>
              <a:rPr lang="en-US" sz="2200" b="0" dirty="0"/>
              <a:t>Navigation services to assist high-risk patients with accessing community services</a:t>
            </a:r>
          </a:p>
          <a:p>
            <a:pPr lvl="1"/>
            <a:r>
              <a:rPr lang="en-US" sz="2200" b="0" dirty="0"/>
              <a:t>Alignment between clinical and community services to ensure that community services are available and responsive to the needs of patients</a:t>
            </a:r>
          </a:p>
        </p:txBody>
      </p:sp>
    </p:spTree>
    <p:extLst>
      <p:ext uri="{BB962C8B-B14F-4D97-AF65-F5344CB8AC3E}">
        <p14:creationId xmlns:p14="http://schemas.microsoft.com/office/powerpoint/2010/main" val="32529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Gaps in Literature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Many studies have found that disadvantaged social conditions are associated with poor clinical outcomes and hospital readmissions</a:t>
            </a:r>
          </a:p>
          <a:p>
            <a:r>
              <a:rPr lang="en-US" sz="2200" b="0" dirty="0"/>
              <a:t>Little is known about how </a:t>
            </a:r>
            <a:r>
              <a:rPr lang="en-US" sz="2200" b="0" dirty="0" err="1"/>
              <a:t>SDoH</a:t>
            </a:r>
            <a:r>
              <a:rPr lang="en-US" sz="2200" b="0" dirty="0"/>
              <a:t> are associated with other types of potentially preventable healthcare utilization and costs associated with preventable utilization</a:t>
            </a:r>
          </a:p>
          <a:p>
            <a:r>
              <a:rPr lang="en-US" sz="2200" b="0" dirty="0"/>
              <a:t>Limited evidence is available regarding how </a:t>
            </a:r>
            <a:r>
              <a:rPr lang="en-US" sz="2200" b="0" dirty="0" err="1"/>
              <a:t>SDoH</a:t>
            </a:r>
            <a:r>
              <a:rPr lang="en-US" sz="2200" b="0" dirty="0"/>
              <a:t> influence total healthcare utilization or costs</a:t>
            </a:r>
          </a:p>
          <a:p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07390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Objectives of the Study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To examine the associations of neighborhood social conditions with total annual and potentially preventable Medicare costs</a:t>
            </a:r>
          </a:p>
        </p:txBody>
      </p:sp>
    </p:spTree>
    <p:extLst>
      <p:ext uri="{BB962C8B-B14F-4D97-AF65-F5344CB8AC3E}">
        <p14:creationId xmlns:p14="http://schemas.microsoft.com/office/powerpoint/2010/main" val="26193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Population and Sample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Medicare fee-for-service patients who had at least one clinical encounter in five major health systems in New York City</a:t>
            </a:r>
          </a:p>
          <a:p>
            <a:pPr lvl="1"/>
            <a:r>
              <a:rPr lang="en-US" sz="2200" b="0" dirty="0"/>
              <a:t>Patients with a valid 9-digit zip code in New York or New Jersey</a:t>
            </a:r>
          </a:p>
          <a:p>
            <a:pPr lvl="1"/>
            <a:r>
              <a:rPr lang="en-US" sz="2200" b="0" dirty="0"/>
              <a:t>Continuously enrolled in Medicare Parts A and B for 12-month in 2013 and 2014</a:t>
            </a:r>
          </a:p>
          <a:p>
            <a:pPr lvl="1"/>
            <a:r>
              <a:rPr lang="en-US" sz="2200" b="0" dirty="0"/>
              <a:t>Had no Medicare Advantage enrollment</a:t>
            </a:r>
          </a:p>
          <a:p>
            <a:pPr lvl="1"/>
            <a:r>
              <a:rPr lang="en-US" sz="2200" b="0" dirty="0"/>
              <a:t>93,429 patients were included</a:t>
            </a:r>
          </a:p>
          <a:p>
            <a:pPr lvl="1"/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798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630B-7928-47D4-B0CF-1372A10B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BE263-1168-4C02-A2D3-A526A57E3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SDH Data Section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What is SDH?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How is it collected?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How to link it?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Interactive: how to create a SDH analytical file?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Clinical Data Section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Interactive: how to create a patient-level analytical file combined with SDH variables?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Association Between Residential Neighborhood Social Conditions and Health Care Utilization and Costs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63646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8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Healthcare Utilization and Costs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Medicare claims data</a:t>
            </a:r>
          </a:p>
          <a:p>
            <a:pPr lvl="1"/>
            <a:r>
              <a:rPr lang="en-US" sz="2200" b="0" dirty="0"/>
              <a:t>Healthcare utilization across all care settings and different providers and organizations</a:t>
            </a:r>
          </a:p>
          <a:p>
            <a:pPr lvl="1"/>
            <a:r>
              <a:rPr lang="en-US" sz="2200" b="0" dirty="0"/>
              <a:t>Payment made by Medicare, patients, and other payers</a:t>
            </a:r>
          </a:p>
          <a:p>
            <a:pPr lvl="1"/>
            <a:r>
              <a:rPr lang="en-US" sz="2200" b="0" dirty="0"/>
              <a:t>Importance of using claims data to measure utilization and costs (Smith et al., JAMIA, 2019).</a:t>
            </a:r>
          </a:p>
          <a:p>
            <a:r>
              <a:rPr lang="en-US" sz="2200" b="0" dirty="0"/>
              <a:t>Total Medicare costs</a:t>
            </a:r>
          </a:p>
          <a:p>
            <a:pPr lvl="1"/>
            <a:r>
              <a:rPr lang="en-US" sz="2200" b="0" dirty="0"/>
              <a:t>Standardized total annual Medicare costs across all service categories for 2013 and 2014, including physician services, outpatient services, inpatient services, durable medical equipment, Part D prescription, and post-acute care (e.g., skilled nursing facility and home health) and hospice services</a:t>
            </a:r>
          </a:p>
          <a:p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9439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Healthcare Utilization and Costs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Potentially preventable utilization</a:t>
            </a:r>
          </a:p>
          <a:p>
            <a:pPr lvl="1"/>
            <a:r>
              <a:rPr lang="en-US" sz="2200" b="0" dirty="0"/>
              <a:t>Preventable ED visits</a:t>
            </a:r>
          </a:p>
          <a:p>
            <a:pPr lvl="2"/>
            <a:r>
              <a:rPr lang="en-US" sz="2200" b="0" dirty="0"/>
              <a:t>Billings’ algorithm</a:t>
            </a:r>
          </a:p>
          <a:p>
            <a:pPr lvl="1"/>
            <a:r>
              <a:rPr lang="en-US" sz="2200" b="0" dirty="0"/>
              <a:t>Preventable hospitalizations</a:t>
            </a:r>
          </a:p>
          <a:p>
            <a:pPr lvl="2"/>
            <a:r>
              <a:rPr lang="en-US" sz="2200" b="0" dirty="0"/>
              <a:t>AHRQ’s PQI indicators</a:t>
            </a:r>
          </a:p>
          <a:p>
            <a:pPr lvl="1"/>
            <a:r>
              <a:rPr lang="en-US" sz="2200" b="0" dirty="0"/>
              <a:t>Unplanned 30-day hospital readmissions</a:t>
            </a:r>
          </a:p>
          <a:p>
            <a:pPr lvl="2"/>
            <a:r>
              <a:rPr lang="en-US" sz="2200" b="0" dirty="0"/>
              <a:t>CMS algorithm for pay-for-performance programs</a:t>
            </a:r>
          </a:p>
          <a:p>
            <a:r>
              <a:rPr lang="en-US" sz="2200" b="0" dirty="0"/>
              <a:t>Potentially preventable costs</a:t>
            </a:r>
          </a:p>
          <a:p>
            <a:pPr lvl="1"/>
            <a:r>
              <a:rPr lang="en-US" sz="2200" b="0" dirty="0"/>
              <a:t>Standardized episodic costs of all potentially preventable utilization and all services delivered within 30 days after a preventable ED visit or hospitalization for each patient in 2013 and 2014.</a:t>
            </a:r>
          </a:p>
          <a:p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73954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Demographics, Diagnoses, and Procedures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Medicare claims data across all care settings</a:t>
            </a:r>
          </a:p>
          <a:p>
            <a:r>
              <a:rPr lang="en-US" sz="2200" b="0" dirty="0"/>
              <a:t>Electronic health records data for the same patient cohort from multiple health systems in NYC.</a:t>
            </a:r>
          </a:p>
          <a:p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767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Individual or community level?</a:t>
            </a:r>
          </a:p>
          <a:p>
            <a:pPr lvl="2"/>
            <a:r>
              <a:rPr lang="en-US" sz="2200" b="0" dirty="0"/>
              <a:t>Medicare claims and EHR data have very limited individual level </a:t>
            </a:r>
            <a:r>
              <a:rPr lang="en-US" sz="2200" b="0" dirty="0" err="1"/>
              <a:t>SDoH</a:t>
            </a:r>
            <a:r>
              <a:rPr lang="en-US" sz="2200" b="0" dirty="0"/>
              <a:t>: dual-eligible status</a:t>
            </a:r>
          </a:p>
          <a:p>
            <a:pPr lvl="2"/>
            <a:r>
              <a:rPr lang="en-US" sz="2200" b="0" dirty="0"/>
              <a:t>Comprehensive </a:t>
            </a:r>
            <a:r>
              <a:rPr lang="en-US" sz="2200" b="0" dirty="0" err="1"/>
              <a:t>SDoH</a:t>
            </a:r>
            <a:r>
              <a:rPr lang="en-US" sz="2200" b="0" dirty="0"/>
              <a:t> are available at community level </a:t>
            </a:r>
          </a:p>
          <a:p>
            <a:pPr lvl="1"/>
            <a:r>
              <a:rPr lang="en-US" sz="2200" b="0" dirty="0"/>
              <a:t>What level of community?</a:t>
            </a:r>
          </a:p>
          <a:p>
            <a:pPr lvl="2"/>
            <a:r>
              <a:rPr lang="en-US" sz="2200" b="0" dirty="0"/>
              <a:t>Medicare claims data contain state, county, and 5-digit zip codes of patient residential location</a:t>
            </a:r>
          </a:p>
          <a:p>
            <a:pPr lvl="2"/>
            <a:r>
              <a:rPr lang="en-US" sz="2200" b="0" dirty="0"/>
              <a:t>9-digit zip codes are available from EHR data</a:t>
            </a:r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425080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Data available with different granularity</a:t>
            </a:r>
          </a:p>
          <a:p>
            <a:pPr marL="914400" lvl="2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sz="2200" b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79DC3D-5A02-204F-80BD-0C0E12877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106084"/>
              </p:ext>
            </p:extLst>
          </p:nvPr>
        </p:nvGraphicFramePr>
        <p:xfrm>
          <a:off x="1787101" y="2344950"/>
          <a:ext cx="5404702" cy="331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51">
                  <a:extLst>
                    <a:ext uri="{9D8B030D-6E8A-4147-A177-3AD203B41FA5}">
                      <a16:colId xmlns:a16="http://schemas.microsoft.com/office/drawing/2014/main" val="4033802514"/>
                    </a:ext>
                  </a:extLst>
                </a:gridCol>
                <a:gridCol w="2702351">
                  <a:extLst>
                    <a:ext uri="{9D8B030D-6E8A-4147-A177-3AD203B41FA5}">
                      <a16:colId xmlns:a16="http://schemas.microsoft.com/office/drawing/2014/main" val="929659066"/>
                    </a:ext>
                  </a:extLst>
                </a:gridCol>
              </a:tblGrid>
              <a:tr h="36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Distinct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24936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56389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305168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Zip Code Tabulation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506596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5-digit 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51422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Census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066941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Census Block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25283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Census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10232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</a:rPr>
                        <a:t>Possible 9-digit Zip Code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78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5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Many policy and economic studies used state for country level </a:t>
            </a:r>
            <a:r>
              <a:rPr lang="en-US" sz="2200" b="0" dirty="0" err="1"/>
              <a:t>SDoH</a:t>
            </a:r>
            <a:r>
              <a:rPr lang="en-US" sz="2200" b="0" dirty="0"/>
              <a:t> data</a:t>
            </a:r>
          </a:p>
          <a:p>
            <a:r>
              <a:rPr lang="en-US" sz="2200" b="0" dirty="0"/>
              <a:t>Heath policies are developed and implemented at the state or county level</a:t>
            </a:r>
          </a:p>
          <a:p>
            <a:r>
              <a:rPr lang="en-US" sz="2200" b="0" dirty="0"/>
              <a:t>Policy makers need to understand how state or county level </a:t>
            </a:r>
            <a:r>
              <a:rPr lang="en-US" sz="2200" b="0" dirty="0" err="1"/>
              <a:t>SDoH</a:t>
            </a:r>
            <a:r>
              <a:rPr lang="en-US" sz="2200" b="0" dirty="0"/>
              <a:t> are associated with uptake of health policies among healthcare organizations and providers</a:t>
            </a:r>
          </a:p>
          <a:p>
            <a:pPr lvl="1"/>
            <a:r>
              <a:rPr lang="en-US" sz="2200" b="0" dirty="0"/>
              <a:t>Health information technology</a:t>
            </a:r>
          </a:p>
          <a:p>
            <a:pPr lvl="1"/>
            <a:r>
              <a:rPr lang="en-US" sz="2200" b="0" dirty="0"/>
              <a:t>Novel payment and delivery models (e.g., ACO)</a:t>
            </a:r>
          </a:p>
          <a:p>
            <a:r>
              <a:rPr lang="en-US" sz="2200" b="0" dirty="0"/>
              <a:t>State or country level </a:t>
            </a:r>
            <a:r>
              <a:rPr lang="en-US" sz="2200" b="0" dirty="0" err="1"/>
              <a:t>SDoH</a:t>
            </a:r>
            <a:r>
              <a:rPr lang="en-US" sz="2200" b="0" dirty="0"/>
              <a:t> data may be important confounders that need to be adjusted in policy analysis </a:t>
            </a:r>
          </a:p>
          <a:p>
            <a:pPr marL="914400" lvl="2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8931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44AF5A65-9EC6-9041-9604-F9D39BEA3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259452"/>
              </p:ext>
            </p:extLst>
          </p:nvPr>
        </p:nvGraphicFramePr>
        <p:xfrm>
          <a:off x="308758" y="1219200"/>
          <a:ext cx="8680863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676">
                  <a:extLst>
                    <a:ext uri="{9D8B030D-6E8A-4147-A177-3AD203B41FA5}">
                      <a16:colId xmlns:a16="http://schemas.microsoft.com/office/drawing/2014/main" val="3532778381"/>
                    </a:ext>
                  </a:extLst>
                </a:gridCol>
                <a:gridCol w="3431969">
                  <a:extLst>
                    <a:ext uri="{9D8B030D-6E8A-4147-A177-3AD203B41FA5}">
                      <a16:colId xmlns:a16="http://schemas.microsoft.com/office/drawing/2014/main" val="3637493098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3545248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ZIP </a:t>
                      </a:r>
                    </a:p>
                    <a:p>
                      <a:pPr algn="ctr"/>
                      <a:r>
                        <a:rPr lang="en-US" dirty="0"/>
                        <a:t>(Zone Improvement Plan)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ZCTA </a:t>
                      </a:r>
                    </a:p>
                    <a:p>
                      <a:pPr algn="ctr"/>
                      <a:r>
                        <a:rPr lang="en-US" dirty="0"/>
                        <a:t>(ZIP Code Tabulation Area)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34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United States Postal Service (USPS)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 United States Census Bureau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2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Year of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5-digit: 1963</a:t>
                      </a:r>
                    </a:p>
                    <a:p>
                      <a:pPr algn="ctr"/>
                      <a:r>
                        <a:rPr lang="en-US" dirty="0"/>
                        <a:t>9-digit zip+4: 1983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Census 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6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0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Introduced as as a method to improve mail delivery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Tabulate summary statistics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2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5-year American Community 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13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Could cross states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 few cases, ZCTAs can cross into bordering states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773033"/>
                  </a:ext>
                </a:extLst>
              </a:tr>
              <a:tr h="178724">
                <a:tc>
                  <a:txBody>
                    <a:bodyPr/>
                    <a:lstStyle/>
                    <a:p>
                      <a:r>
                        <a:rPr lang="en-US" b="1" dirty="0"/>
                        <a:t>Frequency of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ZIP codes change frequently. Every year there are thousands of changes to the USPS ZIP Code records.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Could be stable for 10 years or more.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84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0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Census block groups: small, relatively homogenous areas of 600-3,000 persons</a:t>
            </a:r>
          </a:p>
          <a:p>
            <a:r>
              <a:rPr lang="en-US" sz="2200" b="0" dirty="0"/>
              <a:t>Census tracts: aggregates several block groups, and represent approximately 4,000 persons</a:t>
            </a:r>
          </a:p>
          <a:p>
            <a:r>
              <a:rPr lang="en-US" sz="2200" b="0" dirty="0"/>
              <a:t>Many </a:t>
            </a:r>
            <a:r>
              <a:rPr lang="en-US" sz="2200" b="0" dirty="0" err="1"/>
              <a:t>SDoH</a:t>
            </a:r>
            <a:r>
              <a:rPr lang="en-US" sz="2200" b="0" dirty="0"/>
              <a:t> measures are available at both tract and block group level</a:t>
            </a:r>
          </a:p>
          <a:p>
            <a:pPr lvl="1"/>
            <a:r>
              <a:rPr lang="en-US" sz="2200" b="0" dirty="0"/>
              <a:t>American Community Survey</a:t>
            </a:r>
          </a:p>
          <a:p>
            <a:pPr lvl="1"/>
            <a:endParaRPr lang="en-US" sz="2200" b="0" dirty="0"/>
          </a:p>
          <a:p>
            <a:pPr marL="0" indent="0">
              <a:buNone/>
            </a:pP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0533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Composite score or individual measures?</a:t>
            </a:r>
          </a:p>
          <a:p>
            <a:pPr lvl="2"/>
            <a:r>
              <a:rPr lang="en-US" sz="2200" b="0" dirty="0"/>
              <a:t>Individual measures reflecting important neighborhood socioeconomic status: median household come, unemployment rate, % of people without high school degree etc.</a:t>
            </a:r>
          </a:p>
          <a:p>
            <a:pPr lvl="2"/>
            <a:r>
              <a:rPr lang="en-US" sz="2200" b="0" dirty="0"/>
              <a:t>Composite scores: a summary of neighborhood social conditions across different measures: Area Deprivation Index, Social Deprivation Index, Social Vulnerability Index etc.</a:t>
            </a:r>
          </a:p>
          <a:p>
            <a:pPr lvl="3" indent="0">
              <a:buNone/>
            </a:pPr>
            <a:endParaRPr lang="en-US" sz="1600" b="0" dirty="0"/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40977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Area Deprivation Index</a:t>
            </a:r>
          </a:p>
          <a:p>
            <a:pPr lvl="3" indent="0">
              <a:buNone/>
            </a:pPr>
            <a:endParaRPr lang="en-US" sz="1600" b="0" dirty="0"/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B4CE5E-A3DA-BE4E-AD5E-75A68AE3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40921"/>
              </p:ext>
            </p:extLst>
          </p:nvPr>
        </p:nvGraphicFramePr>
        <p:xfrm>
          <a:off x="1318161" y="2101933"/>
          <a:ext cx="6151419" cy="3999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85">
                  <a:extLst>
                    <a:ext uri="{9D8B030D-6E8A-4147-A177-3AD203B41FA5}">
                      <a16:colId xmlns:a16="http://schemas.microsoft.com/office/drawing/2014/main" val="1106231304"/>
                    </a:ext>
                  </a:extLst>
                </a:gridCol>
                <a:gridCol w="1312634">
                  <a:extLst>
                    <a:ext uri="{9D8B030D-6E8A-4147-A177-3AD203B41FA5}">
                      <a16:colId xmlns:a16="http://schemas.microsoft.com/office/drawing/2014/main" val="1923854653"/>
                    </a:ext>
                  </a:extLst>
                </a:gridCol>
              </a:tblGrid>
              <a:tr h="184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Components for Area Deprivation Index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Weight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2250339"/>
                  </a:ext>
                </a:extLst>
              </a:tr>
              <a:tr h="88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population aged ≥ 25 with &lt; 9 years of education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371937"/>
                  </a:ext>
                </a:extLst>
              </a:tr>
              <a:tr h="13239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population aged ≥ 25 with at least a high school diploma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-0.0970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1048062"/>
                  </a:ext>
                </a:extLst>
              </a:tr>
              <a:tr h="22462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employed persons aged ≥ 16 in white collar occupations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-0.0874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886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family income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-0.0977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06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Income disparity (log of 100 * ratio of the number of households with &lt; $10,000 annual income to the number of households with ≥ $50,000 annual income)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0.0936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3313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home value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-0.0688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94039"/>
                  </a:ext>
                </a:extLst>
              </a:tr>
              <a:tr h="1376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gross rent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-0.0781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7643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monthly mortgage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-0.0770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908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owner-occupied housing units (home ownership rate)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-0.0615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9084741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civilian labor force population aged ≥ 16 unemployed (unemployment rate)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5700488"/>
                  </a:ext>
                </a:extLst>
              </a:tr>
              <a:tr h="1366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families below the poverty level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0.0977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843870"/>
                  </a:ext>
                </a:extLst>
              </a:tr>
              <a:tr h="5491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population below 150% of the poverty threshold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0.1037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800303"/>
                  </a:ext>
                </a:extLst>
              </a:tr>
              <a:tr h="1709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single-parent households with children aged &lt; 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0.0719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895411"/>
                  </a:ext>
                </a:extLst>
              </a:tr>
              <a:tr h="7394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occupied housing units without a motor vehicle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0.0694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4530393"/>
                  </a:ext>
                </a:extLst>
              </a:tr>
              <a:tr h="21305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occupied housing units without a telephone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0855348"/>
                  </a:ext>
                </a:extLst>
              </a:tr>
              <a:tr h="5596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occupied housing units without complete plumbing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0.0510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743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ercentage of occupied housing units with &gt;1 person per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350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31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6F2-90BC-4525-A976-A6DD9D4CF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 is SDH?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55A1B-7D3C-4DBF-A32D-CD5DFFA12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4674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Area Deprivation Index</a:t>
            </a:r>
          </a:p>
          <a:p>
            <a:pPr lvl="3" indent="0">
              <a:buNone/>
            </a:pPr>
            <a:endParaRPr lang="en-US" sz="1600" b="0" dirty="0"/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538D-28E0-CA4F-8454-C9056A53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65" y="2081004"/>
            <a:ext cx="6365174" cy="43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Data Linkage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Using EHR data as a bridge between </a:t>
            </a:r>
            <a:r>
              <a:rPr lang="en-US" sz="2200" b="0" dirty="0" err="1"/>
              <a:t>SDoH</a:t>
            </a:r>
            <a:r>
              <a:rPr lang="en-US" sz="2200" b="0" dirty="0"/>
              <a:t> and Medicare Data</a:t>
            </a:r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AA269E-B6E2-9D4B-95F1-C851B1261CCB}"/>
              </a:ext>
            </a:extLst>
          </p:cNvPr>
          <p:cNvSpPr/>
          <p:nvPr/>
        </p:nvSpPr>
        <p:spPr>
          <a:xfrm>
            <a:off x="3621973" y="1800488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EHR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402DA8-1052-D041-8F75-1FE8780FB830}"/>
              </a:ext>
            </a:extLst>
          </p:cNvPr>
          <p:cNvSpPr/>
          <p:nvPr/>
        </p:nvSpPr>
        <p:spPr>
          <a:xfrm>
            <a:off x="1068778" y="2842548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Encrypted patient ID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6D3976-55B6-5F40-8BE0-EA696F776C43}"/>
              </a:ext>
            </a:extLst>
          </p:cNvPr>
          <p:cNvSpPr/>
          <p:nvPr/>
        </p:nvSpPr>
        <p:spPr>
          <a:xfrm>
            <a:off x="1068778" y="4316321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Encrypted Medicare beneficiary ID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4719A2-298D-DF4A-8CE6-9019FD5B0559}"/>
              </a:ext>
            </a:extLst>
          </p:cNvPr>
          <p:cNvSpPr/>
          <p:nvPr/>
        </p:nvSpPr>
        <p:spPr>
          <a:xfrm>
            <a:off x="2637879" y="5482702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Medicare claims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152FF5-0A03-C94F-96F1-9422F6D8D180}"/>
              </a:ext>
            </a:extLst>
          </p:cNvPr>
          <p:cNvSpPr/>
          <p:nvPr/>
        </p:nvSpPr>
        <p:spPr>
          <a:xfrm>
            <a:off x="5079092" y="5480359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SDoH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AFEAAC-10FA-ED40-AFF2-1EC212E819A0}"/>
              </a:ext>
            </a:extLst>
          </p:cNvPr>
          <p:cNvSpPr/>
          <p:nvPr/>
        </p:nvSpPr>
        <p:spPr>
          <a:xfrm>
            <a:off x="6232556" y="2840568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9-digit zip codes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C53F7AD-A368-9844-9C8C-C1F050FD1D9A}"/>
              </a:ext>
            </a:extLst>
          </p:cNvPr>
          <p:cNvSpPr/>
          <p:nvPr/>
        </p:nvSpPr>
        <p:spPr>
          <a:xfrm>
            <a:off x="6232555" y="4288575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12-digit FIPS code for census block groups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E7AC0C1-DEE3-CB4A-ABAE-B19BC0142562}"/>
              </a:ext>
            </a:extLst>
          </p:cNvPr>
          <p:cNvSpPr/>
          <p:nvPr/>
        </p:nvSpPr>
        <p:spPr>
          <a:xfrm rot="3062039">
            <a:off x="3113529" y="2322481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27D8D33-309E-4641-8737-6186BFFBA034}"/>
              </a:ext>
            </a:extLst>
          </p:cNvPr>
          <p:cNvSpPr/>
          <p:nvPr/>
        </p:nvSpPr>
        <p:spPr>
          <a:xfrm rot="18280605">
            <a:off x="5801375" y="2307073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92B691E4-F060-074A-A799-77C5D52FEC7E}"/>
              </a:ext>
            </a:extLst>
          </p:cNvPr>
          <p:cNvSpPr/>
          <p:nvPr/>
        </p:nvSpPr>
        <p:spPr>
          <a:xfrm>
            <a:off x="1852550" y="3536031"/>
            <a:ext cx="178130" cy="7359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89CD7F89-81A5-194C-B57B-AB0D2EACB943}"/>
              </a:ext>
            </a:extLst>
          </p:cNvPr>
          <p:cNvSpPr/>
          <p:nvPr/>
        </p:nvSpPr>
        <p:spPr>
          <a:xfrm>
            <a:off x="7081640" y="3502231"/>
            <a:ext cx="178130" cy="7359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4FE87E94-3F72-4C49-A7F6-47435A04867F}"/>
              </a:ext>
            </a:extLst>
          </p:cNvPr>
          <p:cNvSpPr/>
          <p:nvPr/>
        </p:nvSpPr>
        <p:spPr>
          <a:xfrm rot="7230066">
            <a:off x="3098832" y="4806931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43DB76A-61B7-2F49-A043-6F3DCC38C94A}"/>
              </a:ext>
            </a:extLst>
          </p:cNvPr>
          <p:cNvSpPr/>
          <p:nvPr/>
        </p:nvSpPr>
        <p:spPr>
          <a:xfrm rot="14321907">
            <a:off x="5690838" y="4746066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836FE-96C7-DB4D-B62A-DEACD7C9C9AE}"/>
              </a:ext>
            </a:extLst>
          </p:cNvPr>
          <p:cNvSpPr txBox="1"/>
          <p:nvPr/>
        </p:nvSpPr>
        <p:spPr>
          <a:xfrm>
            <a:off x="1979715" y="3659405"/>
            <a:ext cx="187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Patient ID-Bene ID </a:t>
            </a:r>
          </a:p>
          <a:p>
            <a:pPr algn="ctr"/>
            <a:r>
              <a:rPr lang="en-US" sz="1400" dirty="0"/>
              <a:t>crosswalk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DE2D-C3F6-C246-BB35-12655D24B692}"/>
              </a:ext>
            </a:extLst>
          </p:cNvPr>
          <p:cNvSpPr txBox="1"/>
          <p:nvPr/>
        </p:nvSpPr>
        <p:spPr>
          <a:xfrm>
            <a:off x="5466188" y="3716311"/>
            <a:ext cx="1610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ZIP-FIPS crosswalk</a:t>
            </a:r>
          </a:p>
        </p:txBody>
      </p:sp>
    </p:spTree>
    <p:extLst>
      <p:ext uri="{BB962C8B-B14F-4D97-AF65-F5344CB8AC3E}">
        <p14:creationId xmlns:p14="http://schemas.microsoft.com/office/powerpoint/2010/main" val="31403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20" grpId="0" animBg="1"/>
      <p:bldP spid="21" grpId="0" animBg="1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Analysis: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We first compared differences in demographics, comorbidities, and other patient characteristics across patients in different </a:t>
            </a:r>
            <a:r>
              <a:rPr lang="en-US" sz="2200" dirty="0"/>
              <a:t>ADI quintiles</a:t>
            </a:r>
          </a:p>
          <a:p>
            <a:pPr lvl="1"/>
            <a:r>
              <a:rPr lang="en-US" sz="2200" b="0" dirty="0"/>
              <a:t>Demographics: age, sex, and race</a:t>
            </a:r>
          </a:p>
          <a:p>
            <a:pPr lvl="1"/>
            <a:r>
              <a:rPr lang="en-US" sz="2200" b="0" dirty="0"/>
              <a:t>Comorbidities: number of chronic conditions, frailty, serious mental illness, serious physical illness, and end-stage renal disease</a:t>
            </a:r>
          </a:p>
          <a:p>
            <a:pPr lvl="1"/>
            <a:r>
              <a:rPr lang="en-US" sz="2200" b="0" dirty="0"/>
              <a:t>CMS Hierarchical Condition Categories score for each patient to measure the. </a:t>
            </a:r>
          </a:p>
          <a:p>
            <a:pPr lvl="1"/>
            <a:r>
              <a:rPr lang="en-US" sz="2200" b="0" dirty="0"/>
              <a:t>Dual-eligible status and Medicare Part D coverage</a:t>
            </a:r>
          </a:p>
          <a:p>
            <a:pPr marL="342900" lvl="3" indent="-342900" defTabSz="914400" fontAlgn="base">
              <a:spcAft>
                <a:spcPct val="0"/>
              </a:spcAft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We used χ2 tests for categorical variables and t-tests for continuous variables to test for differences in patient characteristics across ADI quintiles. </a:t>
            </a:r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27225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Analysis: Multivariable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Generalized linear models (GLM) to examine the association of ADI quintiles with (1) Total annual Medicare costs and (2) Cost associated with preventable utilization</a:t>
            </a:r>
          </a:p>
          <a:p>
            <a:r>
              <a:rPr lang="en-US" sz="2200" b="0" dirty="0"/>
              <a:t>We also tested the association between ADI quintiles and the probability of having the three types of the preventable utilization by using logistic regressions</a:t>
            </a:r>
          </a:p>
        </p:txBody>
      </p:sp>
    </p:spTree>
    <p:extLst>
      <p:ext uri="{BB962C8B-B14F-4D97-AF65-F5344CB8AC3E}">
        <p14:creationId xmlns:p14="http://schemas.microsoft.com/office/powerpoint/2010/main" val="13358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Analysis: Multivariable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We focused on the neighborhoods with the least disadvantaged conditions (quintile 1) and the most disadvantaged conditions (quintile 5), as compared with the neighborhoods with the intermediate level conditions (quintile 3)</a:t>
            </a:r>
          </a:p>
          <a:p>
            <a:r>
              <a:rPr lang="en-US" sz="2200" b="0" dirty="0"/>
              <a:t>All regressions were adjusted for demographic, comorbidities, and other patient characteristics of each year</a:t>
            </a:r>
          </a:p>
          <a:p>
            <a:r>
              <a:rPr lang="en-US" sz="2200" b="0" dirty="0"/>
              <a:t>We additionally added year-fixed effects to control for secular changes in outcomes and indicators for hospital referral regions to account for supply side variations across regions</a:t>
            </a:r>
          </a:p>
        </p:txBody>
      </p:sp>
    </p:spTree>
    <p:extLst>
      <p:ext uri="{BB962C8B-B14F-4D97-AF65-F5344CB8AC3E}">
        <p14:creationId xmlns:p14="http://schemas.microsoft.com/office/powerpoint/2010/main" val="3875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9898" y="8715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Geographic location and social conditions</a:t>
            </a:r>
          </a:p>
        </p:txBody>
      </p:sp>
      <p:pic>
        <p:nvPicPr>
          <p:cNvPr id="12" name="Picture 11" descr="C:\Users\yoz2009\Dropbox\WCM\Project\High Utilizer\manuscript\new papers\manuscript 4\draft\Submission\Medical Care\revision\resubmission\Final_editor comments\map_final\Appendix4_R2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7" y="1407160"/>
            <a:ext cx="4137025" cy="4805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4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9898" y="8715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Geographic location and social conditions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6"/>
          <a:stretch/>
        </p:blipFill>
        <p:spPr bwMode="auto">
          <a:xfrm>
            <a:off x="2673667" y="1367318"/>
            <a:ext cx="3510915" cy="4754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85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9898" y="8715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Patients with different social conditions have different characteristics.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1" y="1568260"/>
            <a:ext cx="6325706" cy="51508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21037" y="3087277"/>
            <a:ext cx="4446588" cy="180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1037" y="4000500"/>
            <a:ext cx="4446588" cy="3714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1037" y="4438223"/>
            <a:ext cx="4446588" cy="180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21037" y="5104223"/>
            <a:ext cx="4446588" cy="10842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06684"/>
              </p:ext>
            </p:extLst>
          </p:nvPr>
        </p:nvGraphicFramePr>
        <p:xfrm>
          <a:off x="333376" y="2355827"/>
          <a:ext cx="8340727" cy="30132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505">
                  <a:extLst>
                    <a:ext uri="{9D8B030D-6E8A-4147-A177-3AD203B41FA5}">
                      <a16:colId xmlns:a16="http://schemas.microsoft.com/office/drawing/2014/main" val="2782445261"/>
                    </a:ext>
                  </a:extLst>
                </a:gridCol>
                <a:gridCol w="1523090">
                  <a:extLst>
                    <a:ext uri="{9D8B030D-6E8A-4147-A177-3AD203B41FA5}">
                      <a16:colId xmlns:a16="http://schemas.microsoft.com/office/drawing/2014/main" val="1673641518"/>
                    </a:ext>
                  </a:extLst>
                </a:gridCol>
                <a:gridCol w="952536">
                  <a:extLst>
                    <a:ext uri="{9D8B030D-6E8A-4147-A177-3AD203B41FA5}">
                      <a16:colId xmlns:a16="http://schemas.microsoft.com/office/drawing/2014/main" val="2894428295"/>
                    </a:ext>
                  </a:extLst>
                </a:gridCol>
                <a:gridCol w="1011364">
                  <a:extLst>
                    <a:ext uri="{9D8B030D-6E8A-4147-A177-3AD203B41FA5}">
                      <a16:colId xmlns:a16="http://schemas.microsoft.com/office/drawing/2014/main" val="1649299716"/>
                    </a:ext>
                  </a:extLst>
                </a:gridCol>
                <a:gridCol w="892900">
                  <a:extLst>
                    <a:ext uri="{9D8B030D-6E8A-4147-A177-3AD203B41FA5}">
                      <a16:colId xmlns:a16="http://schemas.microsoft.com/office/drawing/2014/main" val="1799738492"/>
                    </a:ext>
                  </a:extLst>
                </a:gridCol>
                <a:gridCol w="968652">
                  <a:extLst>
                    <a:ext uri="{9D8B030D-6E8A-4147-A177-3AD203B41FA5}">
                      <a16:colId xmlns:a16="http://schemas.microsoft.com/office/drawing/2014/main" val="1625756622"/>
                    </a:ext>
                  </a:extLst>
                </a:gridCol>
                <a:gridCol w="568136">
                  <a:extLst>
                    <a:ext uri="{9D8B030D-6E8A-4147-A177-3AD203B41FA5}">
                      <a16:colId xmlns:a16="http://schemas.microsoft.com/office/drawing/2014/main" val="1161557743"/>
                    </a:ext>
                  </a:extLst>
                </a:gridCol>
                <a:gridCol w="1118544">
                  <a:extLst>
                    <a:ext uri="{9D8B030D-6E8A-4147-A177-3AD203B41FA5}">
                      <a16:colId xmlns:a16="http://schemas.microsoft.com/office/drawing/2014/main" val="1682811383"/>
                    </a:ext>
                  </a:extLst>
                </a:gridCol>
              </a:tblGrid>
              <a:tr h="8842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Average total annual Medicare costs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Physician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Outpatient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Inpatient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Post-acute care and hospice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DME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Part D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3240142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17,661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5,928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2,460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3,744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1,732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3,566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126652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22,965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6,880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3,210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5,260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2,400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4,890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4018546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23,841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6,867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3,311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5,305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2,665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5,356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9069606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21,564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6,174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2,965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4,830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2,567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4,716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4340193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26,815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6,174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4,154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2,969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6,860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97412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Average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20,670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6,398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2,901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4,514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2,147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4,425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576400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457201" y="1290606"/>
            <a:ext cx="8216902" cy="525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/>
              <a:t>Patients with disadvantaged social conditions have higher unadjusted Medicare spending</a:t>
            </a:r>
          </a:p>
        </p:txBody>
      </p:sp>
    </p:spTree>
    <p:extLst>
      <p:ext uri="{BB962C8B-B14F-4D97-AF65-F5344CB8AC3E}">
        <p14:creationId xmlns:p14="http://schemas.microsoft.com/office/powerpoint/2010/main" val="9893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471815"/>
              </p:ext>
            </p:extLst>
          </p:nvPr>
        </p:nvGraphicFramePr>
        <p:xfrm>
          <a:off x="695327" y="2453467"/>
          <a:ext cx="7740650" cy="2924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1134">
                  <a:extLst>
                    <a:ext uri="{9D8B030D-6E8A-4147-A177-3AD203B41FA5}">
                      <a16:colId xmlns:a16="http://schemas.microsoft.com/office/drawing/2014/main" val="1331548333"/>
                    </a:ext>
                  </a:extLst>
                </a:gridCol>
                <a:gridCol w="1649138">
                  <a:extLst>
                    <a:ext uri="{9D8B030D-6E8A-4147-A177-3AD203B41FA5}">
                      <a16:colId xmlns:a16="http://schemas.microsoft.com/office/drawing/2014/main" val="3421920958"/>
                    </a:ext>
                  </a:extLst>
                </a:gridCol>
                <a:gridCol w="1260106">
                  <a:extLst>
                    <a:ext uri="{9D8B030D-6E8A-4147-A177-3AD203B41FA5}">
                      <a16:colId xmlns:a16="http://schemas.microsoft.com/office/drawing/2014/main" val="3546918415"/>
                    </a:ext>
                  </a:extLst>
                </a:gridCol>
                <a:gridCol w="1620136">
                  <a:extLst>
                    <a:ext uri="{9D8B030D-6E8A-4147-A177-3AD203B41FA5}">
                      <a16:colId xmlns:a16="http://schemas.microsoft.com/office/drawing/2014/main" val="1529137573"/>
                    </a:ext>
                  </a:extLst>
                </a:gridCol>
                <a:gridCol w="1620136">
                  <a:extLst>
                    <a:ext uri="{9D8B030D-6E8A-4147-A177-3AD203B41FA5}">
                      <a16:colId xmlns:a16="http://schemas.microsoft.com/office/drawing/2014/main" val="573328405"/>
                    </a:ext>
                  </a:extLst>
                </a:gridCol>
              </a:tblGrid>
              <a:tr h="11280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Potentially preventable Medicare costs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Preventable ED visits (%)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Preventable hospitalizations (%)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30-day readmissions (%) *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7968288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1,343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4254073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2,260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11.9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744220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2,568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6.1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250393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2,232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6872941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3,361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5641469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Average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1,918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16.3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409525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1290606"/>
            <a:ext cx="8216902" cy="525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/>
              <a:t>Patients with disadvantaged social conditions have higher unadjusted preventable spending and utilization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050" y="5372100"/>
            <a:ext cx="7505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 Analysis only using hospitalized patients</a:t>
            </a:r>
          </a:p>
        </p:txBody>
      </p:sp>
    </p:spTree>
    <p:extLst>
      <p:ext uri="{BB962C8B-B14F-4D97-AF65-F5344CB8AC3E}">
        <p14:creationId xmlns:p14="http://schemas.microsoft.com/office/powerpoint/2010/main" val="3531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09664C3D-DC70-47F3-80B3-FE721281FA0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25893985"/>
              </p:ext>
            </p:extLst>
          </p:nvPr>
        </p:nvGraphicFramePr>
        <p:xfrm>
          <a:off x="692150" y="847869"/>
          <a:ext cx="7759700" cy="451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99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Compared with the neighborhoods with intermediate level social conditions (quintile 3), the least disadvantaged neighborhoods (quintile 1) was associated with higher total Medicare costs ($427 or 3.2% higher, P&lt;0.001) </a:t>
            </a:r>
          </a:p>
          <a:p>
            <a:r>
              <a:rPr lang="en-US" sz="2200" b="0" dirty="0"/>
              <a:t>The most disadvantaged neighborhoods (quintile 5) had similar total Medicare costs ($22 or 0.2% lower, P=0.89) after adjusting for patient demographics, comorbidities, and other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5001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The association between social disadvantage and spending varies by care setting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2" y="2071687"/>
            <a:ext cx="47625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Compared with the neighborhoods with intermediate level social conditions (quintile 3), the least disadvantaged neighborhoods (quintile 1) had similar potentially preventable costs (−$23; 95% CI, −$56 to $10)</a:t>
            </a:r>
          </a:p>
          <a:p>
            <a:r>
              <a:rPr lang="en-US" sz="2200" b="0" dirty="0"/>
              <a:t>The most disadvantaged neighborhoods (quintile 5) had higher potentially preventable costs ($53; 95% CI, $1–$104) than patients with the intermediate level social conditions</a:t>
            </a:r>
          </a:p>
        </p:txBody>
      </p:sp>
    </p:spTree>
    <p:extLst>
      <p:ext uri="{BB962C8B-B14F-4D97-AF65-F5344CB8AC3E}">
        <p14:creationId xmlns:p14="http://schemas.microsoft.com/office/powerpoint/2010/main" val="40854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The association between social disadvantage and preventable healthcare utilization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452687"/>
            <a:ext cx="6579474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Discussions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Disadvantaged neighborhood conditions are associated with lower total annual Medicare costs but higher potentially preventable costs after controlling for demographic, medical, and other patient characteristics. </a:t>
            </a:r>
          </a:p>
          <a:p>
            <a:r>
              <a:rPr lang="en-US" sz="2200" b="0" dirty="0"/>
              <a:t>Socioeconomic barriers may limit access and use of primary care and disease management services, resulting in a higher proportion of their health care costs going to potentially preventable care.</a:t>
            </a:r>
          </a:p>
        </p:txBody>
      </p:sp>
    </p:spTree>
    <p:extLst>
      <p:ext uri="{BB962C8B-B14F-4D97-AF65-F5344CB8AC3E}">
        <p14:creationId xmlns:p14="http://schemas.microsoft.com/office/powerpoint/2010/main" val="2050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Discussions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Results of this study do not necessarily indicate causal relationships between social conditions and health care utilization and costs</a:t>
            </a:r>
          </a:p>
          <a:p>
            <a:r>
              <a:rPr lang="en-US" sz="2200" b="0" dirty="0"/>
              <a:t>This study was not able to incorporate individual level </a:t>
            </a:r>
            <a:r>
              <a:rPr lang="en-US" sz="2200" b="0" dirty="0" err="1"/>
              <a:t>SDoH</a:t>
            </a:r>
            <a:r>
              <a:rPr lang="en-US" sz="2200" b="0" dirty="0"/>
              <a:t> in the analysis and therefore cannot examine if the associations of community </a:t>
            </a:r>
            <a:r>
              <a:rPr lang="en-US" sz="2200" b="0" dirty="0" err="1"/>
              <a:t>SDoH</a:t>
            </a:r>
            <a:r>
              <a:rPr lang="en-US" sz="2200" b="0" dirty="0"/>
              <a:t> are still significant after controlling for individual level </a:t>
            </a:r>
            <a:r>
              <a:rPr lang="en-US" sz="2200" b="0" dirty="0" err="1"/>
              <a:t>SDoH</a:t>
            </a:r>
            <a:endParaRPr lang="en-US" sz="2200" b="0" dirty="0"/>
          </a:p>
          <a:p>
            <a:r>
              <a:rPr lang="en-US" sz="2200" b="0" dirty="0"/>
              <a:t>The 3 types of preventable utilization may not all be truly preventable; alternatively these services may not represent the totality of preventable utilization</a:t>
            </a:r>
          </a:p>
        </p:txBody>
      </p:sp>
    </p:spTree>
    <p:extLst>
      <p:ext uri="{BB962C8B-B14F-4D97-AF65-F5344CB8AC3E}">
        <p14:creationId xmlns:p14="http://schemas.microsoft.com/office/powerpoint/2010/main" val="15890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Acknowledgement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Patient-Centered Outcomes Research Institute Health Systems </a:t>
            </a:r>
            <a:r>
              <a:rPr lang="en-US" sz="2200" b="0" dirty="0" err="1"/>
              <a:t>PCORnet</a:t>
            </a:r>
            <a:r>
              <a:rPr lang="en-US" sz="2200" b="0" dirty="0"/>
              <a:t> (Patient-Centered Clinical Research Network) Demonstration Project (HSD-1604-35187, PI: Kaushal)</a:t>
            </a:r>
          </a:p>
          <a:p>
            <a:r>
              <a:rPr lang="en-US" sz="2200" b="0" dirty="0"/>
              <a:t>National Institute on Aging  Pathway to Independence Award (K99AG064030, PI: Zhang)</a:t>
            </a:r>
          </a:p>
          <a:p>
            <a:endParaRPr lang="en-US" sz="2200" b="0" dirty="0"/>
          </a:p>
          <a:p>
            <a:endParaRPr lang="en-US" sz="2200" b="0" dirty="0"/>
          </a:p>
          <a:p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0869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References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1400" b="0" dirty="0" err="1"/>
              <a:t>Amarasingham</a:t>
            </a:r>
            <a:r>
              <a:rPr lang="en-US" sz="1400" b="0" dirty="0"/>
              <a:t> R, Moore BJ, </a:t>
            </a:r>
            <a:r>
              <a:rPr lang="en-US" sz="1400" b="0" dirty="0" err="1"/>
              <a:t>Tabak</a:t>
            </a:r>
            <a:r>
              <a:rPr lang="en-US" sz="1400" b="0" dirty="0"/>
              <a:t> YP, et al. An automated model to identify heart failure patients at risk for 30-day readmission or death using electronic medical record data. Med Care 2010;48:981–8.</a:t>
            </a:r>
          </a:p>
          <a:p>
            <a:pPr>
              <a:buAutoNum type="arabicPeriod"/>
            </a:pPr>
            <a:r>
              <a:rPr lang="en-US" sz="1400" b="0" dirty="0" err="1"/>
              <a:t>Meddings</a:t>
            </a:r>
            <a:r>
              <a:rPr lang="en-US" sz="1400" b="0" dirty="0"/>
              <a:t> J, Reichert H, Smith SN et al. The impact of disability and social determinants of health on condition-specific readmissions beyond Medicare risk adjustments: A cohort study. J Gen Intern Med 2017;32:71–80.</a:t>
            </a:r>
          </a:p>
          <a:p>
            <a:pPr>
              <a:buAutoNum type="arabicPeriod"/>
            </a:pPr>
            <a:r>
              <a:rPr lang="en-US" sz="1400" b="0" dirty="0"/>
              <a:t>Blum AB, </a:t>
            </a:r>
            <a:r>
              <a:rPr lang="en-US" sz="1400" b="0" dirty="0" err="1"/>
              <a:t>Egorova</a:t>
            </a:r>
            <a:r>
              <a:rPr lang="en-US" sz="1400" b="0" dirty="0"/>
              <a:t> NN, </a:t>
            </a:r>
            <a:r>
              <a:rPr lang="en-US" sz="1400" b="0" dirty="0" err="1"/>
              <a:t>Sosunov</a:t>
            </a:r>
            <a:r>
              <a:rPr lang="en-US" sz="1400" b="0" dirty="0"/>
              <a:t> EA, </a:t>
            </a:r>
            <a:r>
              <a:rPr lang="en-US" sz="1400" b="0" dirty="0" err="1"/>
              <a:t>Gelijns</a:t>
            </a:r>
            <a:r>
              <a:rPr lang="en-US" sz="1400" b="0" dirty="0"/>
              <a:t> AC, </a:t>
            </a:r>
            <a:r>
              <a:rPr lang="en-US" sz="1400" b="0" dirty="0" err="1"/>
              <a:t>DuPree</a:t>
            </a:r>
            <a:r>
              <a:rPr lang="en-US" sz="1400" b="0" dirty="0"/>
              <a:t> E, Moskowitz AJ, </a:t>
            </a:r>
            <a:r>
              <a:rPr lang="en-US" sz="1400" b="0" dirty="0" err="1"/>
              <a:t>Federman</a:t>
            </a:r>
            <a:r>
              <a:rPr lang="en-US" sz="1400" b="0" dirty="0"/>
              <a:t> AD, </a:t>
            </a:r>
            <a:r>
              <a:rPr lang="en-US" sz="1400" b="0" dirty="0" err="1"/>
              <a:t>Ascheim</a:t>
            </a:r>
            <a:r>
              <a:rPr lang="en-US" sz="1400" b="0" dirty="0"/>
              <a:t> DD, </a:t>
            </a:r>
            <a:r>
              <a:rPr lang="en-US" sz="1400" b="0" dirty="0" err="1"/>
              <a:t>Keyhani</a:t>
            </a:r>
            <a:r>
              <a:rPr lang="en-US" sz="1400" b="0" dirty="0"/>
              <a:t> S. Impact of socioeconomic status measures on hospital profiling in New York City. </a:t>
            </a:r>
            <a:r>
              <a:rPr lang="en-US" sz="1400" b="0" dirty="0" err="1"/>
              <a:t>Circ</a:t>
            </a:r>
            <a:r>
              <a:rPr lang="en-US" sz="1400" b="0" dirty="0"/>
              <a:t> </a:t>
            </a:r>
            <a:r>
              <a:rPr lang="en-US" sz="1400" b="0" dirty="0" err="1"/>
              <a:t>Cardiovasc</a:t>
            </a:r>
            <a:r>
              <a:rPr lang="en-US" sz="1400" b="0" dirty="0"/>
              <a:t> </a:t>
            </a:r>
            <a:r>
              <a:rPr lang="en-US" sz="1400" b="0" dirty="0" err="1"/>
              <a:t>Qual</a:t>
            </a:r>
            <a:r>
              <a:rPr lang="en-US" sz="1400" b="0" dirty="0"/>
              <a:t> Outcomes 2014;7:391–397.</a:t>
            </a:r>
          </a:p>
          <a:p>
            <a:pPr>
              <a:buAutoNum type="arabicPeriod"/>
            </a:pPr>
            <a:r>
              <a:rPr lang="en-US" sz="1400" b="0" dirty="0" err="1"/>
              <a:t>Keyhani</a:t>
            </a:r>
            <a:r>
              <a:rPr lang="en-US" sz="1400" b="0" dirty="0"/>
              <a:t> S, Myers LJ, Cheng E, et al. Effect of clinical and social risk factors on hospital profiling for stroke readmission: a cohort study. Ann Intern Med 2014;161:775–84. doi:10.7326/M14-0361.</a:t>
            </a:r>
          </a:p>
          <a:p>
            <a:pPr>
              <a:buAutoNum type="arabicPeriod"/>
            </a:pPr>
            <a:r>
              <a:rPr lang="en-US" sz="1400" b="0" dirty="0" err="1"/>
              <a:t>Jamei</a:t>
            </a:r>
            <a:r>
              <a:rPr lang="en-US" sz="1400" b="0" dirty="0"/>
              <a:t> M, </a:t>
            </a:r>
            <a:r>
              <a:rPr lang="en-US" sz="1400" b="0" dirty="0" err="1"/>
              <a:t>Nisnevich</a:t>
            </a:r>
            <a:r>
              <a:rPr lang="en-US" sz="1400" b="0" dirty="0"/>
              <a:t> A, </a:t>
            </a:r>
            <a:r>
              <a:rPr lang="en-US" sz="1400" b="0" dirty="0" err="1"/>
              <a:t>Wetchler</a:t>
            </a:r>
            <a:r>
              <a:rPr lang="en-US" sz="1400" b="0" dirty="0"/>
              <a:t> E, </a:t>
            </a:r>
            <a:r>
              <a:rPr lang="en-US" sz="1400" b="0" dirty="0" err="1"/>
              <a:t>Sudat</a:t>
            </a:r>
            <a:r>
              <a:rPr lang="en-US" sz="1400" b="0" dirty="0"/>
              <a:t> S, Liu E. Predicting all-cause risk of 30-day hospital readmission using artificial neural networks. </a:t>
            </a:r>
            <a:r>
              <a:rPr lang="en-US" sz="1400" b="0" dirty="0" err="1"/>
              <a:t>PLoS</a:t>
            </a:r>
            <a:r>
              <a:rPr lang="en-US" sz="1400" b="0" dirty="0"/>
              <a:t> One. 2017;12(7):e0181173.</a:t>
            </a:r>
          </a:p>
          <a:p>
            <a:pPr>
              <a:buAutoNum type="arabicPeriod"/>
            </a:pPr>
            <a:r>
              <a:rPr lang="en-US" sz="1400" b="0" dirty="0"/>
              <a:t>Leveraging Data-Driven Insights to Support Development Of Targeted Supplemental Benefits Under Newly Expanded Flexibilities In Medicare Advantage To Improve Outcomes In High-Cost, High-Need Beneficiaries. </a:t>
            </a:r>
            <a:r>
              <a:rPr lang="en-US" sz="1400" b="0" dirty="0" err="1"/>
              <a:t>AcademyHealth</a:t>
            </a:r>
            <a:r>
              <a:rPr lang="en-US" sz="1400" b="0" dirty="0"/>
              <a:t>, 2019.</a:t>
            </a:r>
          </a:p>
          <a:p>
            <a:pPr>
              <a:buAutoNum type="arabicPeriod"/>
            </a:pPr>
            <a:r>
              <a:rPr lang="en-US" sz="1400" b="0" dirty="0" err="1"/>
              <a:t>Donze</a:t>
            </a:r>
            <a:r>
              <a:rPr lang="en-US" sz="1400" b="0" dirty="0"/>
              <a:t> J, </a:t>
            </a:r>
            <a:r>
              <a:rPr lang="en-US" sz="1400" b="0" dirty="0" err="1"/>
              <a:t>Aujesky</a:t>
            </a:r>
            <a:r>
              <a:rPr lang="en-US" sz="1400" b="0" dirty="0"/>
              <a:t> D, Williams D, </a:t>
            </a:r>
            <a:r>
              <a:rPr lang="en-US" sz="1400" b="0" dirty="0" err="1"/>
              <a:t>Schnipper</a:t>
            </a:r>
            <a:r>
              <a:rPr lang="en-US" sz="1400" b="0" dirty="0"/>
              <a:t> JL. Potentially avoidable 30-day hospital readmissions in medical patients: derivation and validation of a prediction model. JAMA Intern Med 2013;173:632-8.</a:t>
            </a:r>
          </a:p>
        </p:txBody>
      </p:sp>
    </p:spTree>
    <p:extLst>
      <p:ext uri="{BB962C8B-B14F-4D97-AF65-F5344CB8AC3E}">
        <p14:creationId xmlns:p14="http://schemas.microsoft.com/office/powerpoint/2010/main" val="19996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B4CF72-8AAE-48B9-849F-9C3906CD380F}"/>
              </a:ext>
            </a:extLst>
          </p:cNvPr>
          <p:cNvSpPr txBox="1">
            <a:spLocks/>
          </p:cNvSpPr>
          <p:nvPr/>
        </p:nvSpPr>
        <p:spPr>
          <a:xfrm>
            <a:off x="2449152" y="1765661"/>
            <a:ext cx="5299710" cy="1726702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latin typeface="+mn-lt"/>
              </a:rPr>
              <a:t>Thank you!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CE33E71-D0D2-4AE4-934D-3F002E11FF88}"/>
              </a:ext>
            </a:extLst>
          </p:cNvPr>
          <p:cNvSpPr txBox="1">
            <a:spLocks/>
          </p:cNvSpPr>
          <p:nvPr/>
        </p:nvSpPr>
        <p:spPr bwMode="auto">
          <a:xfrm>
            <a:off x="1204082" y="3624981"/>
            <a:ext cx="4800600" cy="139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500" dirty="0"/>
              <a:t>Yongkang Zhang, PhD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Research Associate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Department of Healthcare Research &amp; Policy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Division of Health Policy and Economics</a:t>
            </a:r>
            <a:br>
              <a:rPr lang="en-US" sz="1500" dirty="0"/>
            </a:b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yoz2009@med.cornell.edu</a:t>
            </a:r>
            <a:r>
              <a:rPr lang="en-US" sz="1500" dirty="0"/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F8ED6-3995-40D6-909F-22C83E7F9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"/>
          <a:stretch/>
        </p:blipFill>
        <p:spPr>
          <a:xfrm>
            <a:off x="5362847" y="3459315"/>
            <a:ext cx="3664002" cy="14149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2ABC85-B7DC-41E1-B944-E0E548E4A03C}"/>
              </a:ext>
            </a:extLst>
          </p:cNvPr>
          <p:cNvSpPr/>
          <p:nvPr/>
        </p:nvSpPr>
        <p:spPr>
          <a:xfrm>
            <a:off x="221652" y="1088336"/>
            <a:ext cx="714474" cy="48080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493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4ED0-E984-4892-9E3D-FAD8B45EE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How is it collected?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97CB8-1F9B-408D-87AB-06C0B07FF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614-6D9F-4E11-B9DA-50F601F9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84AA5-9407-47EB-813A-D9221B77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"/>
          <a:stretch/>
        </p:blipFill>
        <p:spPr>
          <a:xfrm>
            <a:off x="1793792" y="1035423"/>
            <a:ext cx="5730616" cy="51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614-6D9F-4E11-B9DA-50F601F9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Tract vs. Block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6BABC-3689-4D24-9C11-77ECCE6D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87" y="1035422"/>
            <a:ext cx="7134225" cy="51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614-6D9F-4E11-B9DA-50F601F9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Tract vs. Block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56724-E1DB-47EC-9B7A-913413928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091987" y="1035422"/>
            <a:ext cx="7134225" cy="510097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9567D-B1BA-4B2B-8C58-AB421FDE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69904"/>
            <a:ext cx="8229600" cy="37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6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6F9F-6EE6-4A34-945C-4D8799F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B739-97CD-49CB-9185-77AFBAE58A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Publicly available data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American Community Survey (ACS)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EPA National Air Toxics Assessment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USDA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NYC </a:t>
            </a:r>
            <a:r>
              <a:rPr lang="en-US" dirty="0" err="1">
                <a:solidFill>
                  <a:srgbClr val="636463"/>
                </a:solidFill>
              </a:rPr>
              <a:t>OpenData</a:t>
            </a:r>
            <a:endParaRPr lang="en-US" dirty="0">
              <a:solidFill>
                <a:srgbClr val="636463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Factors Affecting Communities and Enabling Targeted Services (FACETS)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EHR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Structured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Unstructured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12849"/>
      </p:ext>
    </p:extLst>
  </p:cSld>
  <p:clrMapOvr>
    <a:masterClrMapping/>
  </p:clrMapOvr>
</p:sld>
</file>

<file path=ppt/theme/theme1.xml><?xml version="1.0" encoding="utf-8"?>
<a:theme xmlns:a="http://schemas.openxmlformats.org/drawingml/2006/main" name="WCM_Template_Masterbrand PPT_White">
  <a:themeElements>
    <a:clrScheme name="Weill Cornell Medicine">
      <a:dk1>
        <a:srgbClr val="2D2E2D"/>
      </a:dk1>
      <a:lt1>
        <a:sysClr val="window" lastClr="FFFFFF"/>
      </a:lt1>
      <a:dk2>
        <a:srgbClr val="A20815"/>
      </a:dk2>
      <a:lt2>
        <a:srgbClr val="EFEEED"/>
      </a:lt2>
      <a:accent1>
        <a:srgbClr val="A20815"/>
      </a:accent1>
      <a:accent2>
        <a:srgbClr val="C23019"/>
      </a:accent2>
      <a:accent3>
        <a:srgbClr val="E0621B"/>
      </a:accent3>
      <a:accent4>
        <a:srgbClr val="FEBD22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wcm_template_masterbrand_ppt_white</Template>
  <TotalTime>21846</TotalTime>
  <Words>2593</Words>
  <Application>Microsoft Office PowerPoint</Application>
  <PresentationFormat>On-screen Show (4:3)</PresentationFormat>
  <Paragraphs>419</Paragraphs>
  <Slides>48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Courier New</vt:lpstr>
      <vt:lpstr>Lucida Grande</vt:lpstr>
      <vt:lpstr>WCM_Template_Masterbrand PPT_White</vt:lpstr>
      <vt:lpstr>Augmenting Publicly Available Social Determinants of Health Datasets with Clinical Data to Power Multi-Institutional Clinical Research </vt:lpstr>
      <vt:lpstr>Outline</vt:lpstr>
      <vt:lpstr>What is SDH?</vt:lpstr>
      <vt:lpstr>PowerPoint Presentation</vt:lpstr>
      <vt:lpstr>How is it collected?</vt:lpstr>
      <vt:lpstr>Geographical Units</vt:lpstr>
      <vt:lpstr>Census Tract vs. Block Group</vt:lpstr>
      <vt:lpstr>Census Tract vs. Block Group</vt:lpstr>
      <vt:lpstr>Sources</vt:lpstr>
      <vt:lpstr>Process of Linking EHR to SDH</vt:lpstr>
      <vt:lpstr>VACCINe</vt:lpstr>
      <vt:lpstr>Association Between Residential Neighborhood Social Conditions and Health Care Utilization and Costs</vt:lpstr>
      <vt:lpstr>Disclosure</vt:lpstr>
      <vt:lpstr>Learning Objectives</vt:lpstr>
      <vt:lpstr>SDoH and Healthcare</vt:lpstr>
      <vt:lpstr>Efforts to Address Social Risk Factors</vt:lpstr>
      <vt:lpstr>Gaps in Literature</vt:lpstr>
      <vt:lpstr>Objectives of the Study</vt:lpstr>
      <vt:lpstr>Methods: Population and Sample</vt:lpstr>
      <vt:lpstr>Methods: Healthcare Utilization and Costs</vt:lpstr>
      <vt:lpstr>Methods: Healthcare Utilization and Costs</vt:lpstr>
      <vt:lpstr>Methods: Demographics, Diagnoses, and Procedures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Data Linkage</vt:lpstr>
      <vt:lpstr>Analysis: Descriptive Analysis</vt:lpstr>
      <vt:lpstr>Analysis: Multivariable Analysis</vt:lpstr>
      <vt:lpstr>Analysis: Multivariable Analysis</vt:lpstr>
      <vt:lpstr>Results: Descriptive Analysis</vt:lpstr>
      <vt:lpstr>Results: Descriptive Analysis</vt:lpstr>
      <vt:lpstr>Results: Descriptive Analysis</vt:lpstr>
      <vt:lpstr>Results: Descriptive Analysis</vt:lpstr>
      <vt:lpstr>Results: Descriptive Analysis</vt:lpstr>
      <vt:lpstr>Results: Multivariable Analysis</vt:lpstr>
      <vt:lpstr>Results: Multivariable Analysis</vt:lpstr>
      <vt:lpstr>Results: Multivariable Analysis</vt:lpstr>
      <vt:lpstr>Results: Multivariable Analysis</vt:lpstr>
      <vt:lpstr>Discussions</vt:lpstr>
      <vt:lpstr>Discussions</vt:lpstr>
      <vt:lpstr>Acknowledgement</vt:lpstr>
      <vt:lpstr>References</vt:lpstr>
      <vt:lpstr>PowerPoint Presentation</vt:lpstr>
    </vt:vector>
  </TitlesOfParts>
  <Company>Weill Cornell Medical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creator>Jeannie Smith</dc:creator>
  <cp:lastModifiedBy>Sajjad Abedian</cp:lastModifiedBy>
  <cp:revision>874</cp:revision>
  <cp:lastPrinted>2019-10-14T21:03:51Z</cp:lastPrinted>
  <dcterms:created xsi:type="dcterms:W3CDTF">2017-06-13T16:02:06Z</dcterms:created>
  <dcterms:modified xsi:type="dcterms:W3CDTF">2020-11-14T07:31:00Z</dcterms:modified>
</cp:coreProperties>
</file>